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8" r:id="rId3"/>
    <p:sldId id="259" r:id="rId4"/>
    <p:sldId id="286" r:id="rId5"/>
    <p:sldId id="287" r:id="rId6"/>
    <p:sldId id="282" r:id="rId7"/>
    <p:sldId id="283" r:id="rId8"/>
    <p:sldId id="262" r:id="rId9"/>
    <p:sldId id="284" r:id="rId10"/>
    <p:sldId id="260" r:id="rId11"/>
    <p:sldId id="263" r:id="rId12"/>
    <p:sldId id="273" r:id="rId13"/>
    <p:sldId id="264" r:id="rId14"/>
    <p:sldId id="265" r:id="rId15"/>
    <p:sldId id="266" r:id="rId16"/>
    <p:sldId id="267" r:id="rId17"/>
    <p:sldId id="268" r:id="rId18"/>
    <p:sldId id="269" r:id="rId19"/>
    <p:sldId id="272" r:id="rId20"/>
    <p:sldId id="275" r:id="rId21"/>
    <p:sldId id="270" r:id="rId22"/>
    <p:sldId id="279" r:id="rId23"/>
    <p:sldId id="278" r:id="rId24"/>
    <p:sldId id="277" r:id="rId25"/>
    <p:sldId id="285" r:id="rId26"/>
    <p:sldId id="261" r:id="rId27"/>
    <p:sldId id="28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D"/>
    <a:srgbClr val="008080"/>
    <a:srgbClr val="FFFF9F"/>
    <a:srgbClr val="009999"/>
    <a:srgbClr val="006666"/>
    <a:srgbClr val="DFFFD5"/>
    <a:srgbClr val="EDF1F9"/>
    <a:srgbClr val="800080"/>
    <a:srgbClr val="B0FF97"/>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25" autoAdjust="0"/>
    <p:restoredTop sz="96433" autoAdjust="0"/>
  </p:normalViewPr>
  <p:slideViewPr>
    <p:cSldViewPr snapToGrid="0">
      <p:cViewPr varScale="1">
        <p:scale>
          <a:sx n="80" d="100"/>
          <a:sy n="80" d="100"/>
        </p:scale>
        <p:origin x="-13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6483D-F7A9-4D7E-8B64-A1D8220957FF}" type="datetimeFigureOut">
              <a:rPr lang="ru-RU" smtClean="0"/>
              <a:pPr/>
              <a:t>04.11.2015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603B3-BE1E-439B-B466-80965994ADF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F2DCD35-5F9A-4E3F-8A9B-C19E07F258E5}" type="datetime1">
              <a:rPr lang="ru-RU" smtClean="0"/>
              <a:pPr/>
              <a:t>04.11.2015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C44BD8-359D-401A-B24D-75AE74041385}" type="datetime1">
              <a:rPr lang="ru-RU" smtClean="0"/>
              <a:pPr/>
              <a:t>04.11.2015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BBECD7-370B-4975-B838-9ABC820A2029}" type="datetime1">
              <a:rPr lang="ru-RU" smtClean="0"/>
              <a:pPr/>
              <a:t>04.11.2015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108DB5-16CA-48CF-A444-2602A215064B}" type="datetime1">
              <a:rPr lang="ru-RU" smtClean="0"/>
              <a:pPr/>
              <a:t>04.11.2015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B1CC74-40FB-4A8E-8903-D6035835A916}" type="datetime1">
              <a:rPr lang="ru-RU" smtClean="0"/>
              <a:pPr/>
              <a:t>04.11.2015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BFFCAF4-B5CC-4224-B857-6B3E102F5987}" type="datetime1">
              <a:rPr lang="ru-RU" smtClean="0"/>
              <a:pPr/>
              <a:t>04.11.2015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460B2A2-F1D6-4344-A2EA-8C710E1D3D10}" type="datetime1">
              <a:rPr lang="ru-RU" smtClean="0"/>
              <a:pPr/>
              <a:t>04.11.2015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6214A5F-9674-469F-B8E9-9C69710F4233}" type="datetime1">
              <a:rPr lang="ru-RU" smtClean="0"/>
              <a:pPr/>
              <a:t>04.11.2015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23666-8D55-4617-8309-8D3954530B8E}" type="datetime1">
              <a:rPr lang="ru-RU" smtClean="0"/>
              <a:pPr/>
              <a:t>04.11.2015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D0F63B-4DA9-40EC-9794-7907E839F951}" type="datetime1">
              <a:rPr lang="ru-RU" smtClean="0"/>
              <a:pPr/>
              <a:t>04.11.2015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783D31-3D76-4DA8-8F3A-035503A1B575}" type="datetime1">
              <a:rPr lang="ru-RU" smtClean="0"/>
              <a:pPr/>
              <a:t>04.11.2015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29ADA-C760-483B-8907-169AC6518E84}" type="datetime1">
              <a:rPr lang="ru-RU" smtClean="0"/>
              <a:pPr/>
              <a:t>04.11.2015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D:\USERS\desktop\&#1058;&#1077;&#1082;&#1089;&#1090;%201.mp3"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2909798" y="1439112"/>
            <a:ext cx="5161306" cy="1384995"/>
          </a:xfrm>
          <a:prstGeom prst="rect">
            <a:avLst/>
          </a:prstGeom>
          <a:effectLst/>
        </p:spPr>
        <p:txBody>
          <a:bodyPr wrap="square">
            <a:spAutoFit/>
          </a:bodyPr>
          <a:lstStyle/>
          <a:p>
            <a:pPr algn="ctr"/>
            <a:r>
              <a:rPr lang="ru-RU" sz="2800" i="1" dirty="0" smtClean="0">
                <a:ln w="0"/>
                <a:solidFill>
                  <a:schemeClr val="accent1">
                    <a:lumMod val="50000"/>
                  </a:schemeClr>
                </a:solidFill>
                <a:effectLst>
                  <a:outerShdw blurRad="38100" dist="25400" dir="5400000" algn="ctr" rotWithShape="0">
                    <a:srgbClr val="6E747A">
                      <a:alpha val="43000"/>
                    </a:srgbClr>
                  </a:outerShdw>
                </a:effectLst>
                <a:latin typeface="AGBenguiat Cyr-Bold" panose="020B0500000000000000" pitchFamily="34" charset="0"/>
                <a:ea typeface="Tahoma" panose="020B0604030504040204" pitchFamily="34" charset="0"/>
                <a:cs typeface="Tahoma" panose="020B0604030504040204" pitchFamily="34" charset="0"/>
              </a:rPr>
              <a:t> Подготовка к  ГИА- 2016 г. </a:t>
            </a:r>
          </a:p>
          <a:p>
            <a:pPr algn="ctr"/>
            <a:r>
              <a:rPr lang="ru-RU" sz="2800" i="1" dirty="0" smtClean="0">
                <a:ln w="0"/>
                <a:solidFill>
                  <a:schemeClr val="accent1">
                    <a:lumMod val="50000"/>
                  </a:schemeClr>
                </a:solidFill>
                <a:effectLst>
                  <a:outerShdw blurRad="38100" dist="25400" dir="5400000" algn="ctr" rotWithShape="0">
                    <a:srgbClr val="6E747A">
                      <a:alpha val="43000"/>
                    </a:srgbClr>
                  </a:outerShdw>
                </a:effectLst>
                <a:latin typeface="AGBenguiat Cyr-Bold" panose="020B0500000000000000" pitchFamily="34" charset="0"/>
                <a:ea typeface="Tahoma" panose="020B0604030504040204" pitchFamily="34" charset="0"/>
                <a:cs typeface="Tahoma" panose="020B0604030504040204" pitchFamily="34" charset="0"/>
              </a:rPr>
              <a:t>в Кемеровской области</a:t>
            </a:r>
          </a:p>
          <a:p>
            <a:pPr algn="ctr"/>
            <a:r>
              <a:rPr lang="ru-RU" sz="2800" i="1" dirty="0" smtClean="0">
                <a:ln w="0"/>
                <a:solidFill>
                  <a:srgbClr val="C00000"/>
                </a:solidFill>
                <a:effectLst>
                  <a:outerShdw blurRad="38100" dist="25400" dir="5400000" algn="ctr" rotWithShape="0">
                    <a:srgbClr val="6E747A">
                      <a:alpha val="43000"/>
                    </a:srgbClr>
                  </a:outerShdw>
                </a:effectLst>
                <a:latin typeface="AGBenguiat Cyr-Bold" panose="020B0500000000000000" pitchFamily="34" charset="0"/>
                <a:ea typeface="Tahoma" panose="020B0604030504040204" pitchFamily="34" charset="0"/>
                <a:cs typeface="Tahoma" panose="020B0604030504040204" pitchFamily="34" charset="0"/>
              </a:rPr>
              <a:t>ОГЭ по русскому языку</a:t>
            </a:r>
            <a:endParaRPr lang="ru-RU" sz="2800" i="1" dirty="0">
              <a:ln w="0"/>
              <a:solidFill>
                <a:srgbClr val="C00000"/>
              </a:solidFill>
              <a:effectLst>
                <a:outerShdw blurRad="38100" dist="25400" dir="5400000" algn="ctr" rotWithShape="0">
                  <a:srgbClr val="6E747A">
                    <a:alpha val="43000"/>
                  </a:srgbClr>
                </a:outerShdw>
              </a:effectLst>
              <a:latin typeface="AGBenguiat Cyr-Bold" panose="020B0500000000000000" pitchFamily="34" charset="0"/>
              <a:ea typeface="Tahoma" panose="020B0604030504040204" pitchFamily="34" charset="0"/>
              <a:cs typeface="Tahoma" panose="020B0604030504040204" pitchFamily="34" charset="0"/>
            </a:endParaRPr>
          </a:p>
        </p:txBody>
      </p:sp>
      <p:sp>
        <p:nvSpPr>
          <p:cNvPr id="5" name="TextBox 4"/>
          <p:cNvSpPr txBox="1"/>
          <p:nvPr/>
        </p:nvSpPr>
        <p:spPr>
          <a:xfrm>
            <a:off x="5303520" y="3117669"/>
            <a:ext cx="3681983" cy="830997"/>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Плетнева Наталия Анатольевна, </a:t>
            </a:r>
          </a:p>
          <a:p>
            <a:r>
              <a:rPr lang="ru-RU" sz="1600" i="1" dirty="0" smtClean="0">
                <a:latin typeface="Times New Roman" pitchFamily="18" charset="0"/>
                <a:cs typeface="Times New Roman" pitchFamily="18" charset="0"/>
              </a:rPr>
              <a:t>председатель предметной  комиссии   </a:t>
            </a:r>
          </a:p>
          <a:p>
            <a:r>
              <a:rPr lang="ru-RU" sz="1600" i="1" dirty="0" smtClean="0">
                <a:latin typeface="Times New Roman" pitchFamily="18" charset="0"/>
                <a:cs typeface="Times New Roman" pitchFamily="18" charset="0"/>
              </a:rPr>
              <a:t>ОГЭ  и ГВЭ  по русскому языку</a:t>
            </a:r>
            <a:endParaRPr lang="ru-RU" sz="1600" i="1" dirty="0">
              <a:latin typeface="Times New Roman" pitchFamily="18" charset="0"/>
              <a:cs typeface="Times New Roman" pitchFamily="18" charset="0"/>
            </a:endParaRPr>
          </a:p>
        </p:txBody>
      </p:sp>
      <p:sp>
        <p:nvSpPr>
          <p:cNvPr id="8" name="TextBox 7"/>
          <p:cNvSpPr txBox="1"/>
          <p:nvPr/>
        </p:nvSpPr>
        <p:spPr>
          <a:xfrm>
            <a:off x="2328672" y="256032"/>
            <a:ext cx="6095066" cy="646331"/>
          </a:xfrm>
          <a:prstGeom prst="rect">
            <a:avLst/>
          </a:prstGeom>
          <a:noFill/>
        </p:spPr>
        <p:txBody>
          <a:bodyPr wrap="none" rtlCol="0">
            <a:spAutoFit/>
          </a:bodyPr>
          <a:lstStyle/>
          <a:p>
            <a:r>
              <a:rPr lang="ru-RU" b="1" dirty="0" smtClean="0">
                <a:latin typeface="Times New Roman" pitchFamily="18" charset="0"/>
                <a:cs typeface="Times New Roman" pitchFamily="18" charset="0"/>
              </a:rPr>
              <a:t>Департамент образования и науки Кемеровской области</a:t>
            </a:r>
          </a:p>
          <a:p>
            <a:pPr algn="ctr"/>
            <a:r>
              <a:rPr lang="ru-RU" b="1" dirty="0" smtClean="0">
                <a:latin typeface="Times New Roman" pitchFamily="18" charset="0"/>
                <a:cs typeface="Times New Roman" pitchFamily="18" charset="0"/>
              </a:rPr>
              <a:t>Областной центр мониторинга качества образования</a:t>
            </a:r>
            <a:endParaRPr lang="ru-RU" b="1" dirty="0">
              <a:latin typeface="Times New Roman" pitchFamily="18" charset="0"/>
              <a:cs typeface="Times New Roman" pitchFamily="18" charset="0"/>
            </a:endParaRPr>
          </a:p>
        </p:txBody>
      </p:sp>
      <p:sp>
        <p:nvSpPr>
          <p:cNvPr id="9" name="TextBox 8"/>
          <p:cNvSpPr txBox="1"/>
          <p:nvPr/>
        </p:nvSpPr>
        <p:spPr>
          <a:xfrm>
            <a:off x="4803648" y="4547616"/>
            <a:ext cx="1710725" cy="369332"/>
          </a:xfrm>
          <a:prstGeom prst="rect">
            <a:avLst/>
          </a:prstGeom>
          <a:noFill/>
        </p:spPr>
        <p:txBody>
          <a:bodyPr wrap="none" rtlCol="0">
            <a:spAutoFit/>
          </a:bodyPr>
          <a:lstStyle/>
          <a:p>
            <a:r>
              <a:rPr lang="ru-RU" b="1" dirty="0" smtClean="0"/>
              <a:t>Кемерово 2015</a:t>
            </a:r>
            <a:endParaRPr lang="ru-RU" b="1" dirty="0"/>
          </a:p>
        </p:txBody>
      </p:sp>
      <p:sp>
        <p:nvSpPr>
          <p:cNvPr id="7" name="Номер слайда 6"/>
          <p:cNvSpPr>
            <a:spLocks noGrp="1"/>
          </p:cNvSpPr>
          <p:nvPr>
            <p:ph type="sldNum" sz="quarter" idx="12"/>
          </p:nvPr>
        </p:nvSpPr>
        <p:spPr>
          <a:xfrm>
            <a:off x="6932963" y="6296974"/>
            <a:ext cx="2057400" cy="365125"/>
          </a:xfrm>
        </p:spPr>
        <p:txBody>
          <a:bodyPr/>
          <a:lstStyle/>
          <a:p>
            <a:fld id="{1C5C7EFC-FB93-4B0A-97A4-5DFF6022B23C}" type="slidenum">
              <a:rPr lang="ru-RU" smtClean="0">
                <a:solidFill>
                  <a:schemeClr val="tx1"/>
                </a:solidFill>
              </a:rPr>
              <a:pPr/>
              <a:t>1</a:t>
            </a:fld>
            <a:endParaRPr lang="ru-RU" dirty="0">
              <a:solidFill>
                <a:schemeClr val="tx1"/>
              </a:solidFill>
            </a:endParaRPr>
          </a:p>
        </p:txBody>
      </p:sp>
    </p:spTree>
    <p:extLst>
      <p:ext uri="{BB962C8B-B14F-4D97-AF65-F5344CB8AC3E}">
        <p14:creationId xmlns=""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4" name="Номер слайда 3"/>
          <p:cNvSpPr>
            <a:spLocks noGrp="1"/>
          </p:cNvSpPr>
          <p:nvPr>
            <p:ph type="sldNum" sz="quarter" idx="12"/>
          </p:nvPr>
        </p:nvSpPr>
        <p:spPr/>
        <p:txBody>
          <a:bodyPr/>
          <a:lstStyle/>
          <a:p>
            <a:fld id="{1C5C7EFC-FB93-4B0A-97A4-5DFF6022B23C}" type="slidenum">
              <a:rPr lang="ru-RU" smtClean="0"/>
              <a:pPr/>
              <a:t>10</a:t>
            </a:fld>
            <a:endParaRPr lang="ru-RU"/>
          </a:p>
        </p:txBody>
      </p:sp>
      <p:pic>
        <p:nvPicPr>
          <p:cNvPr id="5" name="Picture 58" descr="C:\Users\777\Desktop\2015-04-29_082822.jpg"/>
          <p:cNvPicPr>
            <a:picLocks noChangeAspect="1" noChangeArrowheads="1"/>
          </p:cNvPicPr>
          <p:nvPr/>
        </p:nvPicPr>
        <p:blipFill>
          <a:blip r:embed="rId3"/>
          <a:srcRect/>
          <a:stretch>
            <a:fillRect/>
          </a:stretch>
        </p:blipFill>
        <p:spPr bwMode="auto">
          <a:xfrm>
            <a:off x="0" y="855024"/>
            <a:ext cx="8977745" cy="5569527"/>
          </a:xfrm>
          <a:prstGeom prst="rect">
            <a:avLst/>
          </a:prstGeom>
          <a:noFill/>
          <a:ln w="9525">
            <a:noFill/>
            <a:miter lim="800000"/>
            <a:headEnd/>
            <a:tailEnd/>
          </a:ln>
        </p:spPr>
      </p:pic>
      <p:sp>
        <p:nvSpPr>
          <p:cNvPr id="6" name="Прямоугольник 5"/>
          <p:cNvSpPr/>
          <p:nvPr/>
        </p:nvSpPr>
        <p:spPr>
          <a:xfrm>
            <a:off x="3020521" y="0"/>
            <a:ext cx="2999539"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12 колонок</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 name="Прямоугольник 6"/>
          <p:cNvSpPr/>
          <p:nvPr/>
        </p:nvSpPr>
        <p:spPr>
          <a:xfrm>
            <a:off x="0" y="1969325"/>
            <a:ext cx="80021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solidFill>
                  <a:srgbClr val="C00000"/>
                </a:solidFill>
                <a:effectLst>
                  <a:outerShdw blurRad="76200" dist="50800" dir="5400000" algn="tl" rotWithShape="0">
                    <a:srgbClr val="000000">
                      <a:alpha val="65000"/>
                    </a:srgbClr>
                  </a:outerShdw>
                </a:effectLst>
              </a:rPr>
              <a:t>2(2)</a:t>
            </a:r>
            <a:endParaRPr lang="ru-RU" sz="28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graphicFrame>
        <p:nvGraphicFramePr>
          <p:cNvPr id="3" name="Таблица 2"/>
          <p:cNvGraphicFramePr>
            <a:graphicFrameLocks noGrp="1"/>
          </p:cNvGraphicFramePr>
          <p:nvPr/>
        </p:nvGraphicFramePr>
        <p:xfrm>
          <a:off x="1476499" y="655518"/>
          <a:ext cx="6096000" cy="457200"/>
        </p:xfrm>
        <a:graphic>
          <a:graphicData uri="http://schemas.openxmlformats.org/drawingml/2006/table">
            <a:tbl>
              <a:tblPr/>
              <a:tblGrid>
                <a:gridCol w="6096000"/>
              </a:tblGrid>
              <a:tr h="0">
                <a:tc>
                  <a:txBody>
                    <a:bodyPr/>
                    <a:lstStyle/>
                    <a:p>
                      <a:pPr algn="ctr">
                        <a:lnSpc>
                          <a:spcPct val="150000"/>
                        </a:lnSpc>
                        <a:spcAft>
                          <a:spcPts val="0"/>
                        </a:spcAft>
                      </a:pPr>
                      <a:r>
                        <a:rPr lang="ru-RU" sz="2000" b="1" dirty="0">
                          <a:solidFill>
                            <a:srgbClr val="002060"/>
                          </a:solidFill>
                          <a:latin typeface="Times New Roman"/>
                          <a:ea typeface="Gulim"/>
                        </a:rPr>
                        <a:t>Распределение заданий по частям работы</a:t>
                      </a:r>
                      <a:endParaRPr lang="ru-RU" sz="2000" dirty="0">
                        <a:solidFill>
                          <a:srgbClr val="002060"/>
                        </a:solidFill>
                        <a:latin typeface="Times New Roman"/>
                        <a:ea typeface="Gulim"/>
                      </a:endParaRPr>
                    </a:p>
                  </a:txBody>
                  <a:tcPr marL="0" marR="0" marT="0" marB="0">
                    <a:lnL>
                      <a:noFill/>
                    </a:lnL>
                    <a:lnR>
                      <a:noFill/>
                    </a:lnR>
                    <a:lnT>
                      <a:noFill/>
                    </a:lnT>
                    <a:lnB>
                      <a:noFill/>
                    </a:lnB>
                  </a:tcPr>
                </a:tc>
              </a:tr>
            </a:tbl>
          </a:graphicData>
        </a:graphic>
      </p:graphicFrame>
      <p:sp>
        <p:nvSpPr>
          <p:cNvPr id="51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558142" y="1174414"/>
          <a:ext cx="7897090" cy="4962907"/>
        </p:xfrm>
        <a:graphic>
          <a:graphicData uri="http://schemas.openxmlformats.org/drawingml/2006/table">
            <a:tbl>
              <a:tblPr/>
              <a:tblGrid>
                <a:gridCol w="1251145"/>
                <a:gridCol w="1828888"/>
                <a:gridCol w="2167486"/>
                <a:gridCol w="2649571"/>
              </a:tblGrid>
              <a:tr h="694613">
                <a:tc>
                  <a:txBody>
                    <a:bodyPr/>
                    <a:lstStyle/>
                    <a:p>
                      <a:pPr marR="12700" algn="just">
                        <a:lnSpc>
                          <a:spcPts val="2425"/>
                        </a:lnSpc>
                        <a:spcAft>
                          <a:spcPts val="0"/>
                        </a:spcAft>
                      </a:pPr>
                      <a:r>
                        <a:rPr lang="ru-RU" sz="1800" b="0" i="1" dirty="0">
                          <a:latin typeface="Times New Roman"/>
                          <a:ea typeface="Gulim"/>
                        </a:rPr>
                        <a:t>Части работы</a:t>
                      </a:r>
                      <a:endParaRPr lang="ru-RU" sz="1800" i="1" dirty="0">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dirty="0">
                          <a:latin typeface="Times New Roman"/>
                          <a:ea typeface="Gulim"/>
                        </a:rPr>
                        <a:t>Количество заданий</a:t>
                      </a:r>
                      <a:endParaRPr lang="ru-RU" sz="1800" i="1" dirty="0">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a:latin typeface="Times New Roman"/>
                          <a:ea typeface="Gulim"/>
                        </a:rPr>
                        <a:t>Максимальный первичный балл</a:t>
                      </a:r>
                      <a:endParaRPr lang="ru-RU" sz="1800" i="1">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a:latin typeface="Times New Roman"/>
                          <a:ea typeface="Gulim"/>
                        </a:rPr>
                        <a:t>Типы заданий</a:t>
                      </a:r>
                      <a:endParaRPr lang="ru-RU" sz="1800" i="1">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613">
                <a:tc>
                  <a:txBody>
                    <a:bodyPr/>
                    <a:lstStyle/>
                    <a:p>
                      <a:pPr marR="12700" algn="just">
                        <a:lnSpc>
                          <a:spcPts val="2425"/>
                        </a:lnSpc>
                        <a:spcAft>
                          <a:spcPts val="0"/>
                        </a:spcAft>
                      </a:pPr>
                      <a:r>
                        <a:rPr lang="ru-RU" sz="1800" b="1" i="1" dirty="0">
                          <a:latin typeface="Times New Roman"/>
                          <a:ea typeface="Gulim"/>
                        </a:rPr>
                        <a:t>Часть 1</a:t>
                      </a: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dirty="0">
                          <a:latin typeface="Times New Roman"/>
                          <a:ea typeface="Gulim"/>
                        </a:rPr>
                        <a:t>1</a:t>
                      </a:r>
                      <a:endParaRPr lang="ru-RU" sz="1800" i="1" dirty="0">
                        <a:latin typeface="Times New Roman"/>
                        <a:ea typeface="Gulim"/>
                      </a:endParaRPr>
                    </a:p>
                    <a:p>
                      <a:pPr marR="12700" algn="just">
                        <a:lnSpc>
                          <a:spcPts val="2425"/>
                        </a:lnSpc>
                        <a:spcAft>
                          <a:spcPts val="0"/>
                        </a:spcAft>
                      </a:pPr>
                      <a:r>
                        <a:rPr lang="ru-RU" sz="1800" b="0" i="1" dirty="0">
                          <a:latin typeface="Times New Roman"/>
                          <a:ea typeface="Gulim"/>
                        </a:rPr>
                        <a:t>(задание 1)</a:t>
                      </a:r>
                      <a:endParaRPr lang="ru-RU" sz="1800" i="1" dirty="0">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1" i="1" dirty="0">
                          <a:latin typeface="Times New Roman"/>
                          <a:ea typeface="Gulim"/>
                        </a:rPr>
                        <a:t>7 баллов</a:t>
                      </a: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a:latin typeface="Times New Roman"/>
                          <a:ea typeface="Gulim"/>
                        </a:rPr>
                        <a:t>Задание с развернутым ответом</a:t>
                      </a:r>
                      <a:endParaRPr lang="ru-RU" sz="1800" i="1">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613">
                <a:tc>
                  <a:txBody>
                    <a:bodyPr/>
                    <a:lstStyle/>
                    <a:p>
                      <a:pPr marR="12700" algn="just">
                        <a:lnSpc>
                          <a:spcPts val="2425"/>
                        </a:lnSpc>
                        <a:spcAft>
                          <a:spcPts val="0"/>
                        </a:spcAft>
                      </a:pPr>
                      <a:r>
                        <a:rPr lang="ru-RU" sz="1800" b="1" i="1" dirty="0">
                          <a:latin typeface="Times New Roman"/>
                          <a:ea typeface="Gulim"/>
                        </a:rPr>
                        <a:t>Часть 2</a:t>
                      </a: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dirty="0">
                          <a:latin typeface="Times New Roman"/>
                          <a:ea typeface="Gulim"/>
                        </a:rPr>
                        <a:t>13</a:t>
                      </a:r>
                      <a:endParaRPr lang="ru-RU" sz="1800" i="1" dirty="0">
                        <a:latin typeface="Times New Roman"/>
                        <a:ea typeface="Gulim"/>
                      </a:endParaRPr>
                    </a:p>
                    <a:p>
                      <a:pPr marR="12700" algn="just">
                        <a:lnSpc>
                          <a:spcPts val="2425"/>
                        </a:lnSpc>
                        <a:spcAft>
                          <a:spcPts val="0"/>
                        </a:spcAft>
                      </a:pPr>
                      <a:r>
                        <a:rPr lang="ru-RU" sz="1800" b="0" i="1" dirty="0">
                          <a:latin typeface="Times New Roman"/>
                          <a:ea typeface="Gulim"/>
                        </a:rPr>
                        <a:t>(задания  2-14)</a:t>
                      </a:r>
                      <a:endParaRPr lang="ru-RU" sz="1800" i="1" dirty="0">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1" i="1" dirty="0">
                          <a:latin typeface="Times New Roman"/>
                          <a:ea typeface="Gulim"/>
                        </a:rPr>
                        <a:t>13 баллов</a:t>
                      </a: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a:latin typeface="Times New Roman"/>
                          <a:ea typeface="Gulim"/>
                        </a:rPr>
                        <a:t>Задания с кратким  ответом</a:t>
                      </a:r>
                      <a:endParaRPr lang="ru-RU" sz="1800" i="1">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228">
                <a:tc>
                  <a:txBody>
                    <a:bodyPr/>
                    <a:lstStyle/>
                    <a:p>
                      <a:pPr marR="12700" algn="just">
                        <a:lnSpc>
                          <a:spcPts val="2425"/>
                        </a:lnSpc>
                        <a:spcAft>
                          <a:spcPts val="0"/>
                        </a:spcAft>
                      </a:pPr>
                      <a:r>
                        <a:rPr lang="ru-RU" sz="1800" b="1" i="1" dirty="0">
                          <a:latin typeface="Times New Roman"/>
                          <a:ea typeface="Gulim"/>
                        </a:rPr>
                        <a:t>Часть 3</a:t>
                      </a: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a:latin typeface="Times New Roman"/>
                          <a:ea typeface="Gulim"/>
                        </a:rPr>
                        <a:t>1</a:t>
                      </a:r>
                      <a:endParaRPr lang="ru-RU" sz="1800" i="1">
                        <a:latin typeface="Times New Roman"/>
                        <a:ea typeface="Gulim"/>
                      </a:endParaRPr>
                    </a:p>
                    <a:p>
                      <a:pPr marR="12700" algn="just">
                        <a:lnSpc>
                          <a:spcPts val="2425"/>
                        </a:lnSpc>
                        <a:spcAft>
                          <a:spcPts val="0"/>
                        </a:spcAft>
                      </a:pPr>
                      <a:r>
                        <a:rPr lang="ru-RU" sz="1800" b="0" i="1">
                          <a:latin typeface="Times New Roman"/>
                          <a:ea typeface="Gulim"/>
                        </a:rPr>
                        <a:t>(задание 15)</a:t>
                      </a:r>
                      <a:endParaRPr lang="ru-RU" sz="1800" i="1">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1" i="1" dirty="0">
                          <a:latin typeface="Times New Roman"/>
                          <a:ea typeface="Gulim"/>
                        </a:rPr>
                        <a:t>9  баллов</a:t>
                      </a: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0" i="1">
                          <a:latin typeface="Times New Roman"/>
                          <a:ea typeface="Gulim"/>
                        </a:rPr>
                        <a:t>Задание с развернутым ответом</a:t>
                      </a:r>
                      <a:endParaRPr lang="ru-RU" sz="1800" i="1">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9388">
                <a:tc>
                  <a:txBody>
                    <a:bodyPr/>
                    <a:lstStyle/>
                    <a:p>
                      <a:pPr marR="12700" algn="just">
                        <a:lnSpc>
                          <a:spcPts val="2425"/>
                        </a:lnSpc>
                        <a:spcAft>
                          <a:spcPts val="0"/>
                        </a:spcAft>
                      </a:pPr>
                      <a:r>
                        <a:rPr lang="ru-RU" sz="1800" b="1" i="1" dirty="0">
                          <a:latin typeface="Times New Roman"/>
                          <a:ea typeface="Gulim"/>
                        </a:rPr>
                        <a:t>Части 1и3</a:t>
                      </a: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endParaRPr lang="ru-RU" sz="1800" b="0" i="1">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r>
                        <a:rPr lang="ru-RU" sz="1800" b="1" i="1" dirty="0">
                          <a:latin typeface="Times New Roman"/>
                          <a:ea typeface="Gulim"/>
                        </a:rPr>
                        <a:t>10 баллов </a:t>
                      </a:r>
                    </a:p>
                    <a:p>
                      <a:pPr marR="12700" algn="just">
                        <a:lnSpc>
                          <a:spcPts val="2425"/>
                        </a:lnSpc>
                        <a:spcAft>
                          <a:spcPts val="0"/>
                        </a:spcAft>
                      </a:pPr>
                      <a:r>
                        <a:rPr lang="ru-RU" sz="1800" b="1" i="1" dirty="0">
                          <a:latin typeface="Times New Roman"/>
                          <a:ea typeface="Gulim"/>
                        </a:rPr>
                        <a:t>За практическую грамотность и фактическую точность речи</a:t>
                      </a: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endParaRPr lang="ru-RU" sz="1800" b="0" i="1" dirty="0">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410">
                <a:tc>
                  <a:txBody>
                    <a:bodyPr/>
                    <a:lstStyle/>
                    <a:p>
                      <a:pPr marR="12700" algn="just">
                        <a:lnSpc>
                          <a:spcPct val="150000"/>
                        </a:lnSpc>
                        <a:spcAft>
                          <a:spcPts val="0"/>
                        </a:spcAft>
                      </a:pPr>
                      <a:r>
                        <a:rPr lang="ru-RU" sz="1800" b="0" i="1" dirty="0">
                          <a:latin typeface="Times New Roman"/>
                          <a:ea typeface="Gulim"/>
                        </a:rPr>
                        <a:t>Итого</a:t>
                      </a:r>
                      <a:endParaRPr lang="ru-RU" sz="1800" i="1" dirty="0">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ctr">
                        <a:lnSpc>
                          <a:spcPct val="150000"/>
                        </a:lnSpc>
                        <a:spcAft>
                          <a:spcPts val="0"/>
                        </a:spcAft>
                      </a:pPr>
                      <a:r>
                        <a:rPr lang="ru-RU" sz="2400" b="1" i="0" dirty="0" smtClean="0">
                          <a:latin typeface="Times New Roman"/>
                          <a:ea typeface="Gulim"/>
                        </a:rPr>
                        <a:t>     </a:t>
                      </a:r>
                      <a:r>
                        <a:rPr lang="ru-RU" sz="2400" b="1" i="0" dirty="0" smtClean="0">
                          <a:solidFill>
                            <a:srgbClr val="C00000"/>
                          </a:solidFill>
                          <a:latin typeface="Times New Roman"/>
                          <a:ea typeface="Gulim"/>
                        </a:rPr>
                        <a:t>15 </a:t>
                      </a:r>
                      <a:endParaRPr lang="ru-RU" sz="2400" i="0" dirty="0">
                        <a:solidFill>
                          <a:srgbClr val="C00000"/>
                        </a:solidFill>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ctr">
                        <a:lnSpc>
                          <a:spcPct val="150000"/>
                        </a:lnSpc>
                        <a:spcAft>
                          <a:spcPts val="0"/>
                        </a:spcAft>
                      </a:pPr>
                      <a:r>
                        <a:rPr lang="ru-RU" sz="2800" b="1" i="0" dirty="0" smtClean="0">
                          <a:solidFill>
                            <a:srgbClr val="C00000"/>
                          </a:solidFill>
                          <a:latin typeface="Times New Roman"/>
                          <a:ea typeface="Gulim"/>
                        </a:rPr>
                        <a:t>      39</a:t>
                      </a:r>
                      <a:endParaRPr lang="ru-RU" sz="2800" i="0" dirty="0">
                        <a:solidFill>
                          <a:srgbClr val="C00000"/>
                        </a:solidFill>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just">
                        <a:lnSpc>
                          <a:spcPts val="2425"/>
                        </a:lnSpc>
                        <a:spcAft>
                          <a:spcPts val="0"/>
                        </a:spcAft>
                      </a:pPr>
                      <a:endParaRPr lang="ru-RU" sz="1800" b="0" i="1" dirty="0">
                        <a:latin typeface="Times New Roman"/>
                        <a:ea typeface="Gulim"/>
                      </a:endParaRPr>
                    </a:p>
                  </a:txBody>
                  <a:tcPr marL="63292" marR="632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Номер слайда 5"/>
          <p:cNvSpPr>
            <a:spLocks noGrp="1"/>
          </p:cNvSpPr>
          <p:nvPr>
            <p:ph type="sldNum" sz="quarter" idx="12"/>
          </p:nvPr>
        </p:nvSpPr>
        <p:spPr/>
        <p:txBody>
          <a:bodyPr/>
          <a:lstStyle/>
          <a:p>
            <a:fld id="{1C5C7EFC-FB93-4B0A-97A4-5DFF6022B23C}"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graphicFrame>
        <p:nvGraphicFramePr>
          <p:cNvPr id="3" name="Таблица 2"/>
          <p:cNvGraphicFramePr>
            <a:graphicFrameLocks noGrp="1"/>
          </p:cNvGraphicFramePr>
          <p:nvPr/>
        </p:nvGraphicFramePr>
        <p:xfrm>
          <a:off x="665019" y="2237508"/>
          <a:ext cx="7885216" cy="1908144"/>
        </p:xfrm>
        <a:graphic>
          <a:graphicData uri="http://schemas.openxmlformats.org/drawingml/2006/table">
            <a:tbl>
              <a:tblPr/>
              <a:tblGrid>
                <a:gridCol w="2096940"/>
                <a:gridCol w="860766"/>
                <a:gridCol w="860766"/>
                <a:gridCol w="1926155"/>
                <a:gridCol w="2140589"/>
              </a:tblGrid>
              <a:tr h="921328">
                <a:tc>
                  <a:txBody>
                    <a:bodyPr/>
                    <a:lstStyle/>
                    <a:p>
                      <a:pPr marL="63500" indent="431800" algn="l">
                        <a:lnSpc>
                          <a:spcPts val="2400"/>
                        </a:lnSpc>
                        <a:spcAft>
                          <a:spcPts val="0"/>
                        </a:spcAft>
                      </a:pPr>
                      <a:r>
                        <a:rPr lang="ru-RU" sz="1800" b="1" dirty="0">
                          <a:latin typeface="Times New Roman"/>
                          <a:ea typeface="Gulim"/>
                        </a:rPr>
                        <a:t>Отметка по пятибалльной шкале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0" algn="l">
                        <a:lnSpc>
                          <a:spcPts val="2400"/>
                        </a:lnSpc>
                        <a:spcAft>
                          <a:spcPts val="0"/>
                        </a:spcAft>
                      </a:pPr>
                      <a:r>
                        <a:rPr lang="ru-RU" sz="1800" b="1" dirty="0">
                          <a:latin typeface="Times New Roman"/>
                          <a:ea typeface="Gulim"/>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66700" algn="l">
                        <a:lnSpc>
                          <a:spcPts val="2400"/>
                        </a:lnSpc>
                        <a:spcAft>
                          <a:spcPts val="0"/>
                        </a:spcAft>
                      </a:pPr>
                      <a:r>
                        <a:rPr lang="ru-RU" sz="1800" b="1">
                          <a:latin typeface="Times New Roman"/>
                          <a:ea typeface="Gulim"/>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06400" algn="l">
                        <a:lnSpc>
                          <a:spcPts val="2400"/>
                        </a:lnSpc>
                        <a:spcAft>
                          <a:spcPts val="0"/>
                        </a:spcAft>
                      </a:pPr>
                      <a:r>
                        <a:rPr lang="ru-RU" sz="1800" b="1">
                          <a:latin typeface="Times New Roman"/>
                          <a:ea typeface="Gulim"/>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06400" algn="l">
                        <a:lnSpc>
                          <a:spcPts val="2400"/>
                        </a:lnSpc>
                        <a:spcAft>
                          <a:spcPts val="0"/>
                        </a:spcAft>
                      </a:pPr>
                      <a:r>
                        <a:rPr lang="ru-RU" sz="1800" b="1">
                          <a:latin typeface="Times New Roman"/>
                          <a:ea typeface="Gulim"/>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86816">
                <a:tc>
                  <a:txBody>
                    <a:bodyPr/>
                    <a:lstStyle/>
                    <a:p>
                      <a:pPr marL="63500" indent="-444500" algn="l">
                        <a:lnSpc>
                          <a:spcPts val="1585"/>
                        </a:lnSpc>
                        <a:spcAft>
                          <a:spcPts val="0"/>
                        </a:spcAft>
                      </a:pPr>
                      <a:r>
                        <a:rPr lang="ru-RU" sz="1800">
                          <a:latin typeface="Times New Roman"/>
                          <a:ea typeface="Gulim"/>
                        </a:rPr>
                        <a:t>Общий балл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444500" algn="l">
                        <a:lnSpc>
                          <a:spcPts val="1585"/>
                        </a:lnSpc>
                        <a:spcAft>
                          <a:spcPts val="0"/>
                        </a:spcAft>
                      </a:pPr>
                      <a:r>
                        <a:rPr lang="ru-RU" sz="1800" dirty="0">
                          <a:latin typeface="Times New Roman"/>
                          <a:ea typeface="Gulim"/>
                        </a:rPr>
                        <a:t>0 - 14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444500" algn="l">
                        <a:lnSpc>
                          <a:spcPts val="1585"/>
                        </a:lnSpc>
                        <a:spcAft>
                          <a:spcPts val="0"/>
                        </a:spcAft>
                      </a:pPr>
                      <a:r>
                        <a:rPr lang="ru-RU" sz="1800" dirty="0">
                          <a:latin typeface="Times New Roman"/>
                          <a:ea typeface="Gulim"/>
                        </a:rPr>
                        <a:t>15 - 24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5400" indent="-444500" algn="l">
                        <a:lnSpc>
                          <a:spcPts val="1610"/>
                        </a:lnSpc>
                        <a:spcAft>
                          <a:spcPts val="0"/>
                        </a:spcAft>
                      </a:pPr>
                      <a:r>
                        <a:rPr lang="ru-RU" sz="1800" dirty="0">
                          <a:latin typeface="Times New Roman"/>
                          <a:ea typeface="Gulim"/>
                        </a:rPr>
                        <a:t>25-33, из них не менее 4 баллов по критериям ГК1 - ГК4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444500" algn="l">
                        <a:lnSpc>
                          <a:spcPts val="1610"/>
                        </a:lnSpc>
                        <a:spcAft>
                          <a:spcPts val="0"/>
                        </a:spcAft>
                      </a:pPr>
                      <a:r>
                        <a:rPr lang="ru-RU" sz="1800" dirty="0">
                          <a:latin typeface="Times New Roman"/>
                          <a:ea typeface="Gulim"/>
                        </a:rPr>
                        <a:t>34-39, из них не менее 6 баллов по критериям ГК1 - ГК4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0721" name="Rectangle 1"/>
          <p:cNvSpPr>
            <a:spLocks noChangeArrowheads="1"/>
          </p:cNvSpPr>
          <p:nvPr/>
        </p:nvSpPr>
        <p:spPr bwMode="auto">
          <a:xfrm>
            <a:off x="1080654" y="819398"/>
            <a:ext cx="7315200" cy="9233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Gulim" pitchFamily="34" charset="-127"/>
                <a:cs typeface="Arial" pitchFamily="34" charset="0"/>
              </a:rPr>
              <a:t>Шкала пересчета первичного балла за выполнение экзаменационной работы в  отметку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Gulim" pitchFamily="34" charset="-127"/>
                <a:cs typeface="Arial" pitchFamily="34" charset="0"/>
              </a:rPr>
              <a:t>по пятибалльной шкале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1C5C7EFC-FB93-4B0A-97A4-5DFF6022B23C}"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4097" name="Rectangle 1"/>
          <p:cNvSpPr>
            <a:spLocks noChangeArrowheads="1"/>
          </p:cNvSpPr>
          <p:nvPr/>
        </p:nvSpPr>
        <p:spPr bwMode="auto">
          <a:xfrm>
            <a:off x="681960" y="1384979"/>
            <a:ext cx="746102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2875"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Gulim" pitchFamily="34" charset="-127"/>
                <a:cs typeface="Times New Roman" pitchFamily="18" charset="0"/>
              </a:rPr>
              <a:t>Задание 15.1. Сочинение-рассуждени</a:t>
            </a:r>
            <a:r>
              <a:rPr lang="ru-RU" b="1" dirty="0" smtClean="0">
                <a:solidFill>
                  <a:srgbClr val="000000"/>
                </a:solidFill>
                <a:latin typeface="Times New Roman" pitchFamily="18" charset="0"/>
                <a:ea typeface="Gulim" pitchFamily="34" charset="-127"/>
                <a:cs typeface="Times New Roman" pitchFamily="18" charset="0"/>
              </a:rPr>
              <a:t>е</a:t>
            </a:r>
            <a:r>
              <a:rPr kumimoji="0" lang="ru-RU" b="1" i="0" u="none" strike="noStrike" cap="none" normalizeH="0" baseline="0" dirty="0" smtClean="0">
                <a:ln>
                  <a:noFill/>
                </a:ln>
                <a:solidFill>
                  <a:srgbClr val="000000"/>
                </a:solidFill>
                <a:effectLst/>
                <a:latin typeface="Times New Roman" pitchFamily="18" charset="0"/>
                <a:ea typeface="Gulim" pitchFamily="34" charset="-127"/>
                <a:cs typeface="Times New Roman" pitchFamily="18" charset="0"/>
              </a:rPr>
              <a:t> на лингвистическую тему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2297552" y="798427"/>
            <a:ext cx="485139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Задание 15.1/15.2/15.3</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98" name="Rectangle 2"/>
          <p:cNvSpPr>
            <a:spLocks noChangeArrowheads="1"/>
          </p:cNvSpPr>
          <p:nvPr/>
        </p:nvSpPr>
        <p:spPr bwMode="auto">
          <a:xfrm>
            <a:off x="605642" y="1828800"/>
            <a:ext cx="823298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2875"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Gulim" pitchFamily="34" charset="-127"/>
                <a:cs typeface="Times New Roman" pitchFamily="18" charset="0"/>
              </a:rPr>
              <a:t> Задание 15.2. </a:t>
            </a:r>
            <a:r>
              <a:rPr lang="ru-RU" b="1" dirty="0" smtClean="0">
                <a:solidFill>
                  <a:srgbClr val="000000"/>
                </a:solidFill>
                <a:latin typeface="Times New Roman" pitchFamily="18" charset="0"/>
                <a:ea typeface="Gulim" pitchFamily="34" charset="-127"/>
                <a:cs typeface="Times New Roman" pitchFamily="18" charset="0"/>
              </a:rPr>
              <a:t> </a:t>
            </a:r>
            <a:r>
              <a:rPr lang="ru-RU" b="1" dirty="0" err="1" smtClean="0">
                <a:solidFill>
                  <a:srgbClr val="000000"/>
                </a:solidFill>
                <a:latin typeface="Times New Roman" pitchFamily="18" charset="0"/>
                <a:ea typeface="Gulim" pitchFamily="34" charset="-127"/>
                <a:cs typeface="Times New Roman" pitchFamily="18" charset="0"/>
              </a:rPr>
              <a:t>С</a:t>
            </a:r>
            <a:r>
              <a:rPr kumimoji="0" lang="ru-RU" b="1" i="0" u="none" strike="noStrike" cap="none" normalizeH="0" baseline="0" dirty="0" err="1" smtClean="0">
                <a:ln>
                  <a:noFill/>
                </a:ln>
                <a:solidFill>
                  <a:srgbClr val="000000"/>
                </a:solidFill>
                <a:effectLst/>
                <a:latin typeface="Times New Roman" pitchFamily="18" charset="0"/>
                <a:ea typeface="Gulim" pitchFamily="34" charset="-127"/>
                <a:cs typeface="Times New Roman" pitchFamily="18" charset="0"/>
              </a:rPr>
              <a:t>очинение-рассуждения</a:t>
            </a:r>
            <a:r>
              <a:rPr lang="ru-RU" b="1" dirty="0" err="1" smtClean="0">
                <a:solidFill>
                  <a:srgbClr val="000000"/>
                </a:solidFill>
                <a:latin typeface="Times New Roman" pitchFamily="18" charset="0"/>
                <a:ea typeface="Gulim" pitchFamily="34" charset="-127"/>
                <a:cs typeface="Times New Roman" pitchFamily="18" charset="0"/>
              </a:rPr>
              <a:t>е</a:t>
            </a:r>
            <a:r>
              <a:rPr lang="ru-RU" b="1" dirty="0" smtClean="0">
                <a:solidFill>
                  <a:srgbClr val="000000"/>
                </a:solidFill>
                <a:latin typeface="Times New Roman" pitchFamily="18" charset="0"/>
                <a:ea typeface="Gulim" pitchFamily="34" charset="-127"/>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Gulim" pitchFamily="34" charset="-127"/>
                <a:cs typeface="Times New Roman" pitchFamily="18" charset="0"/>
              </a:rPr>
              <a:t>на тему,  связанную с анализом</a:t>
            </a:r>
          </a:p>
          <a:p>
            <a:pPr marL="0" marR="0" lvl="0" indent="142875" algn="l" defTabSz="914400" rtl="0" eaLnBrk="1" fontAlgn="base" latinLnBrk="0" hangingPunct="1">
              <a:lnSpc>
                <a:spcPct val="100000"/>
              </a:lnSpc>
              <a:spcBef>
                <a:spcPct val="0"/>
              </a:spcBef>
              <a:spcAft>
                <a:spcPct val="0"/>
              </a:spcAft>
              <a:buClrTx/>
              <a:buSzTx/>
              <a:buFontTx/>
              <a:buNone/>
              <a:tabLst/>
            </a:pPr>
            <a:r>
              <a:rPr lang="ru-RU" b="1" dirty="0" smtClean="0">
                <a:solidFill>
                  <a:srgbClr val="000000"/>
                </a:solidFill>
                <a:latin typeface="Times New Roman" pitchFamily="18" charset="0"/>
                <a:ea typeface="Gulim" pitchFamily="34" charset="-127"/>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Gulim" pitchFamily="34" charset="-127"/>
                <a:cs typeface="Times New Roman" pitchFamily="18" charset="0"/>
              </a:rPr>
              <a:t>       текста (фрагмент текста)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428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615539" y="2373087"/>
            <a:ext cx="823298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2875"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Gulim" pitchFamily="34" charset="-127"/>
                <a:cs typeface="Times New Roman" pitchFamily="18" charset="0"/>
              </a:rPr>
              <a:t> Задание 15.3. </a:t>
            </a:r>
            <a:r>
              <a:rPr lang="ru-RU" b="1" dirty="0" smtClean="0">
                <a:solidFill>
                  <a:srgbClr val="000000"/>
                </a:solidFill>
                <a:latin typeface="Times New Roman" pitchFamily="18" charset="0"/>
                <a:ea typeface="Gulim" pitchFamily="34" charset="-127"/>
                <a:cs typeface="Times New Roman" pitchFamily="18" charset="0"/>
              </a:rPr>
              <a:t> </a:t>
            </a:r>
            <a:r>
              <a:rPr lang="ru-RU" b="1" dirty="0" err="1" smtClean="0">
                <a:solidFill>
                  <a:srgbClr val="000000"/>
                </a:solidFill>
                <a:latin typeface="Times New Roman" pitchFamily="18" charset="0"/>
                <a:ea typeface="Gulim" pitchFamily="34" charset="-127"/>
                <a:cs typeface="Times New Roman" pitchFamily="18" charset="0"/>
              </a:rPr>
              <a:t>С</a:t>
            </a:r>
            <a:r>
              <a:rPr kumimoji="0" lang="ru-RU" b="1" i="0" u="none" strike="noStrike" cap="none" normalizeH="0" baseline="0" dirty="0" err="1" smtClean="0">
                <a:ln>
                  <a:noFill/>
                </a:ln>
                <a:solidFill>
                  <a:srgbClr val="000000"/>
                </a:solidFill>
                <a:effectLst/>
                <a:latin typeface="Times New Roman" pitchFamily="18" charset="0"/>
                <a:ea typeface="Gulim" pitchFamily="34" charset="-127"/>
                <a:cs typeface="Times New Roman" pitchFamily="18" charset="0"/>
              </a:rPr>
              <a:t>очинение-рассуждения</a:t>
            </a:r>
            <a:r>
              <a:rPr lang="ru-RU" b="1" dirty="0" err="1" smtClean="0">
                <a:solidFill>
                  <a:srgbClr val="000000"/>
                </a:solidFill>
                <a:latin typeface="Times New Roman" pitchFamily="18" charset="0"/>
                <a:ea typeface="Gulim" pitchFamily="34" charset="-127"/>
                <a:cs typeface="Times New Roman" pitchFamily="18" charset="0"/>
              </a:rPr>
              <a:t>е</a:t>
            </a:r>
            <a:r>
              <a:rPr lang="ru-RU" b="1" dirty="0" smtClean="0">
                <a:solidFill>
                  <a:srgbClr val="000000"/>
                </a:solidFill>
                <a:latin typeface="Times New Roman" pitchFamily="18" charset="0"/>
                <a:ea typeface="Gulim" pitchFamily="34" charset="-127"/>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Gulim" pitchFamily="34" charset="-127"/>
                <a:cs typeface="Times New Roman" pitchFamily="18" charset="0"/>
              </a:rPr>
              <a:t>на тему,  связанную с анализом</a:t>
            </a:r>
          </a:p>
          <a:p>
            <a:pPr marL="0" marR="0" lvl="0" indent="142875" algn="l" defTabSz="914400" rtl="0" eaLnBrk="1" fontAlgn="base" latinLnBrk="0" hangingPunct="1">
              <a:lnSpc>
                <a:spcPct val="100000"/>
              </a:lnSpc>
              <a:spcBef>
                <a:spcPct val="0"/>
              </a:spcBef>
              <a:spcAft>
                <a:spcPct val="0"/>
              </a:spcAft>
              <a:buClrTx/>
              <a:buSzTx/>
              <a:buFontTx/>
              <a:buNone/>
              <a:tabLst/>
            </a:pPr>
            <a:r>
              <a:rPr lang="ru-RU" b="1" dirty="0" smtClean="0">
                <a:solidFill>
                  <a:srgbClr val="000000"/>
                </a:solidFill>
                <a:latin typeface="Times New Roman" pitchFamily="18" charset="0"/>
                <a:ea typeface="Gulim" pitchFamily="34" charset="-127"/>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Gulim" pitchFamily="34" charset="-127"/>
                <a:cs typeface="Times New Roman" pitchFamily="18" charset="0"/>
              </a:rPr>
              <a:t>       текста (значение слова)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428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700647" y="3281152"/>
          <a:ext cx="7695208" cy="2382520"/>
        </p:xfrm>
        <a:graphic>
          <a:graphicData uri="http://schemas.openxmlformats.org/drawingml/2006/table">
            <a:tbl>
              <a:tblPr firstRow="1" bandRow="1">
                <a:tableStyleId>{5C22544A-7EE6-4342-B048-85BDC9FD1C3A}</a:tableStyleId>
              </a:tblPr>
              <a:tblGrid>
                <a:gridCol w="834479"/>
                <a:gridCol w="2573738"/>
                <a:gridCol w="1413164"/>
                <a:gridCol w="1484415"/>
                <a:gridCol w="1389412"/>
              </a:tblGrid>
              <a:tr h="370840">
                <a:tc>
                  <a:txBody>
                    <a:bodyPr/>
                    <a:lstStyle/>
                    <a:p>
                      <a:r>
                        <a:rPr lang="ru-RU" sz="1400" dirty="0" smtClean="0">
                          <a:solidFill>
                            <a:srgbClr val="002060"/>
                          </a:solidFill>
                        </a:rPr>
                        <a:t>Задание    </a:t>
                      </a:r>
                      <a:endParaRPr lang="ru-R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rgbClr val="002060"/>
                          </a:solidFill>
                        </a:rPr>
                        <a:t>СК1</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rgbClr val="002060"/>
                          </a:solidFill>
                        </a:rPr>
                        <a:t>СК2</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rgbClr val="002060"/>
                          </a:solidFill>
                        </a:rPr>
                        <a:t>СК3</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rgbClr val="002060"/>
                          </a:solidFill>
                        </a:rPr>
                        <a:t>СК4</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ru-RU" dirty="0" smtClean="0"/>
                        <a:t>15.1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Наличие обоснованного ответа на вопрос</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ru-RU" dirty="0" smtClean="0"/>
                        <a:t>Примеры-аргументы</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ru-RU" dirty="0" smtClean="0"/>
                        <a:t>Смысловая цельность, речевая связность и последовательность изложения</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ru-RU" dirty="0" smtClean="0"/>
                        <a:t>Композиционная стройность работы</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ru-RU" dirty="0" smtClean="0"/>
                        <a:t>15.2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Понимание смысла фрагмента текста</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ru-RU" dirty="0" smtClean="0"/>
                        <a:t>15.3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Толкование значения слова</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Номер слайда 7"/>
          <p:cNvSpPr>
            <a:spLocks noGrp="1"/>
          </p:cNvSpPr>
          <p:nvPr>
            <p:ph type="sldNum" sz="quarter" idx="12"/>
          </p:nvPr>
        </p:nvSpPr>
        <p:spPr/>
        <p:txBody>
          <a:bodyPr/>
          <a:lstStyle/>
          <a:p>
            <a:fld id="{1C5C7EFC-FB93-4B0A-97A4-5DFF6022B23C}"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3073" name="Rectangle 1"/>
          <p:cNvSpPr>
            <a:spLocks noChangeArrowheads="1"/>
          </p:cNvSpPr>
          <p:nvPr/>
        </p:nvSpPr>
        <p:spPr bwMode="auto">
          <a:xfrm>
            <a:off x="633984" y="950976"/>
            <a:ext cx="7717536"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83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Gulim" pitchFamily="34" charset="-127"/>
                <a:cs typeface="Times New Roman" pitchFamily="18" charset="0"/>
              </a:rPr>
              <a:t>Сочинение-рассуждение</a:t>
            </a:r>
            <a:r>
              <a:rPr kumimoji="0" lang="ru-RU" sz="2000" b="0" i="0" u="none" strike="noStrike" cap="none" normalizeH="0" baseline="0" dirty="0" smtClean="0">
                <a:ln>
                  <a:noFill/>
                </a:ln>
                <a:solidFill>
                  <a:schemeClr val="tx1"/>
                </a:solidFill>
                <a:effectLst/>
                <a:latin typeface="Times New Roman" pitchFamily="18" charset="0"/>
                <a:ea typeface="Gulim" pitchFamily="34" charset="-127"/>
                <a:cs typeface="Times New Roman" pitchFamily="18" charset="0"/>
              </a:rPr>
              <a:t> проверяет  умение экзаменуемых создавать собственное связное высказывание на заданную тему на основе прочитанного текста, которое  должно соответствовать функционально-смысловому типу речи - рассуждению и, как следствие этого, строиться по определённым композиционным законам.</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633984" y="3002941"/>
            <a:ext cx="4962144" cy="1938992"/>
          </a:xfrm>
          <a:prstGeom prst="rect">
            <a:avLst/>
          </a:prstGeom>
        </p:spPr>
        <p:txBody>
          <a:bodyPr wrap="square">
            <a:spAutoFit/>
          </a:bodyPr>
          <a:lstStyle/>
          <a:p>
            <a:r>
              <a:rPr lang="ru-RU" sz="2000" dirty="0" smtClean="0"/>
              <a:t>Задания третьей  части КИМ для 9 классов одинаковы по уровню сложности и  направлены на проверку коммуникативной компетенции школьников, в частности умения строить собственное высказывание </a:t>
            </a:r>
          </a:p>
          <a:p>
            <a:r>
              <a:rPr lang="ru-RU" sz="2000" dirty="0" smtClean="0"/>
              <a:t>в соответствии с заданным типом речи</a:t>
            </a:r>
            <a:r>
              <a:rPr lang="ru-RU" dirty="0" smtClean="0"/>
              <a:t>.</a:t>
            </a:r>
            <a:endParaRPr lang="ru-RU" dirty="0"/>
          </a:p>
        </p:txBody>
      </p:sp>
      <p:pic>
        <p:nvPicPr>
          <p:cNvPr id="3077" name="Picture 5" descr="http://lexito.com/wp-content/uploads/2014/02/windykacja1.jpg"/>
          <p:cNvPicPr>
            <a:picLocks noChangeAspect="1" noChangeArrowheads="1"/>
          </p:cNvPicPr>
          <p:nvPr/>
        </p:nvPicPr>
        <p:blipFill>
          <a:blip r:embed="rId3"/>
          <a:srcRect/>
          <a:stretch>
            <a:fillRect/>
          </a:stretch>
        </p:blipFill>
        <p:spPr bwMode="auto">
          <a:xfrm>
            <a:off x="5657088" y="3072384"/>
            <a:ext cx="3048000" cy="2609088"/>
          </a:xfrm>
          <a:prstGeom prst="rect">
            <a:avLst/>
          </a:prstGeom>
          <a:noFill/>
          <a:scene3d>
            <a:camera prst="perspectiveLeft"/>
            <a:lightRig rig="threePt" dir="t"/>
          </a:scene3d>
          <a:sp3d/>
        </p:spPr>
      </p:pic>
      <p:sp>
        <p:nvSpPr>
          <p:cNvPr id="6" name="Номер слайда 5"/>
          <p:cNvSpPr>
            <a:spLocks noGrp="1"/>
          </p:cNvSpPr>
          <p:nvPr>
            <p:ph type="sldNum" sz="quarter" idx="12"/>
          </p:nvPr>
        </p:nvSpPr>
        <p:spPr/>
        <p:txBody>
          <a:bodyPr/>
          <a:lstStyle/>
          <a:p>
            <a:fld id="{1C5C7EFC-FB93-4B0A-97A4-5DFF6022B23C}"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2049" name="Rectangle 1"/>
          <p:cNvSpPr>
            <a:spLocks noChangeArrowheads="1"/>
          </p:cNvSpPr>
          <p:nvPr/>
        </p:nvSpPr>
        <p:spPr bwMode="auto">
          <a:xfrm>
            <a:off x="766354" y="694786"/>
            <a:ext cx="7779288" cy="2246769"/>
          </a:xfrm>
          <a:prstGeom prst="rect">
            <a:avLst/>
          </a:prstGeom>
          <a:solidFill>
            <a:srgbClr val="EDF1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Gulim" pitchFamily="34" charset="-127"/>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Gulim" pitchFamily="34" charset="-127"/>
                <a:cs typeface="Arial" pitchFamily="34" charset="0"/>
              </a:rPr>
              <a:t>При выполнении  </a:t>
            </a:r>
            <a:r>
              <a:rPr kumimoji="0" lang="ru-RU" sz="2000" b="1" i="1" u="none" strike="noStrike" cap="none" normalizeH="0" baseline="0" dirty="0" smtClean="0">
                <a:ln>
                  <a:noFill/>
                </a:ln>
                <a:solidFill>
                  <a:schemeClr val="tx1"/>
                </a:solidFill>
                <a:effectLst/>
                <a:latin typeface="Arial" pitchFamily="34" charset="0"/>
                <a:ea typeface="Gulim" pitchFamily="34" charset="-127"/>
                <a:cs typeface="Arial" pitchFamily="34" charset="0"/>
              </a:rPr>
              <a:t>задания 15.1.</a:t>
            </a:r>
            <a:r>
              <a:rPr kumimoji="0" lang="ru-RU" sz="2000" b="0" i="1" u="none" strike="noStrike" cap="none" normalizeH="0" baseline="0" dirty="0" smtClean="0">
                <a:ln>
                  <a:noFill/>
                </a:ln>
                <a:solidFill>
                  <a:schemeClr val="tx1"/>
                </a:solidFill>
                <a:effectLst/>
                <a:latin typeface="Arial" pitchFamily="34" charset="0"/>
                <a:ea typeface="Gulim" pitchFamily="34" charset="-127"/>
                <a:cs typeface="Arial" pitchFamily="34" charset="0"/>
              </a:rPr>
              <a:t>  необходимо  учесть, что тот приводимый экзаменуемым   пример считается аргументом, который действительно иллюстрирует названную </a:t>
            </a:r>
            <a:r>
              <a:rPr kumimoji="0" lang="ru-RU" sz="2000" b="0" i="1" u="sng" strike="noStrike" cap="none" normalizeH="0" baseline="0" dirty="0" smtClean="0">
                <a:ln>
                  <a:noFill/>
                </a:ln>
                <a:solidFill>
                  <a:schemeClr val="tx1"/>
                </a:solidFill>
                <a:effectLst/>
                <a:latin typeface="Arial" pitchFamily="34" charset="0"/>
                <a:ea typeface="Gulim" pitchFamily="34" charset="-127"/>
                <a:cs typeface="Arial" pitchFamily="34" charset="0"/>
              </a:rPr>
              <a:t>функцию языкового явления</a:t>
            </a:r>
            <a:r>
              <a:rPr kumimoji="0" lang="ru-RU" sz="2000" b="0" i="1" u="none" strike="noStrike" cap="none" normalizeH="0" baseline="0" dirty="0" smtClean="0">
                <a:ln>
                  <a:noFill/>
                </a:ln>
                <a:solidFill>
                  <a:schemeClr val="tx1"/>
                </a:solidFill>
                <a:effectLst/>
                <a:latin typeface="Arial" pitchFamily="34" charset="0"/>
                <a:ea typeface="Gulim" pitchFamily="34" charset="-127"/>
                <a:cs typeface="Arial" pitchFamily="34" charset="0"/>
              </a:rPr>
              <a:t>. Нельзя считать аргументом пример без комментария,  а также пример, приведённый из прочитанного текста, если отсутствует тезис, который он мог бы проиллюстрировать</a:t>
            </a:r>
            <a:r>
              <a:rPr kumimoji="0" lang="ru-RU" sz="2000" b="0" i="1" u="none" strike="noStrike" cap="none" normalizeH="0" baseline="0" dirty="0" smtClean="0">
                <a:ln>
                  <a:noFill/>
                </a:ln>
                <a:solidFill>
                  <a:schemeClr val="tx1"/>
                </a:solidFill>
                <a:effectLst/>
                <a:latin typeface="Times New Roman" pitchFamily="18" charset="0"/>
                <a:ea typeface="Gulim" pitchFamily="34" charset="-127"/>
                <a:cs typeface="Times New Roman" pitchFamily="18" charset="0"/>
              </a:rPr>
              <a:t>.</a:t>
            </a:r>
            <a:endParaRPr kumimoji="0" lang="ru-RU" sz="2000" b="0" i="1"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730887" y="2977250"/>
            <a:ext cx="7815072" cy="3170099"/>
          </a:xfrm>
          <a:prstGeom prst="rect">
            <a:avLst/>
          </a:prstGeom>
          <a:solidFill>
            <a:srgbClr val="FFFF9F"/>
          </a:solidFill>
        </p:spPr>
        <p:txBody>
          <a:bodyPr wrap="square">
            <a:spAutoFit/>
          </a:bodyPr>
          <a:lstStyle/>
          <a:p>
            <a:pPr algn="just"/>
            <a:r>
              <a:rPr lang="ru-RU" sz="2000" i="1" dirty="0" smtClean="0"/>
              <a:t>          </a:t>
            </a:r>
            <a:r>
              <a:rPr lang="ru-RU" sz="2000" i="1" dirty="0" smtClean="0">
                <a:latin typeface="Arial" pitchFamily="34" charset="0"/>
                <a:cs typeface="Arial" pitchFamily="34" charset="0"/>
              </a:rPr>
              <a:t>Если  в ходе выполнения   </a:t>
            </a:r>
            <a:r>
              <a:rPr lang="ru-RU" sz="2000" b="1" i="1" dirty="0" smtClean="0">
                <a:latin typeface="Arial" pitchFamily="34" charset="0"/>
                <a:cs typeface="Arial" pitchFamily="34" charset="0"/>
              </a:rPr>
              <a:t>задании 15.2. </a:t>
            </a:r>
            <a:r>
              <a:rPr lang="ru-RU" sz="2000" i="1" dirty="0" smtClean="0">
                <a:latin typeface="Arial" pitchFamily="34" charset="0"/>
                <a:cs typeface="Arial" pitchFamily="34" charset="0"/>
              </a:rPr>
              <a:t>экзаменуемый  в части текста усматривает несколько аспектов смысла, то  может выбрать по своему усмотрению только один или некоторые из них и прокомментировать. Аргументом является только такая цитата или ссылка, которая подтверждает, обосновывает мысли и утверждения экзаменуемого, объясняющие смысл приведённого в задании фрагмента.</a:t>
            </a:r>
            <a:r>
              <a:rPr lang="ru-RU" sz="2000" b="1" i="1" dirty="0" smtClean="0">
                <a:latin typeface="Arial" pitchFamily="34" charset="0"/>
                <a:cs typeface="Arial" pitchFamily="34" charset="0"/>
              </a:rPr>
              <a:t>  </a:t>
            </a:r>
            <a:r>
              <a:rPr lang="ru-RU" sz="2000" i="1" dirty="0" smtClean="0">
                <a:latin typeface="Arial" pitchFamily="34" charset="0"/>
                <a:cs typeface="Arial" pitchFamily="34" charset="0"/>
              </a:rPr>
              <a:t>Цитата, смысл которой нужно объяснить в сочинении, не может служить аргументом для этого объяснения.</a:t>
            </a:r>
            <a:endParaRPr lang="ru-RU" sz="2000" i="1" dirty="0">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1C5C7EFC-FB93-4B0A-97A4-5DFF6022B23C}"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27649" name="Rectangle 1"/>
          <p:cNvSpPr>
            <a:spLocks noChangeArrowheads="1"/>
          </p:cNvSpPr>
          <p:nvPr/>
        </p:nvSpPr>
        <p:spPr bwMode="auto">
          <a:xfrm>
            <a:off x="712521" y="1043604"/>
            <a:ext cx="7766461" cy="4401205"/>
          </a:xfrm>
          <a:prstGeom prst="rect">
            <a:avLst/>
          </a:prstGeom>
          <a:solidFill>
            <a:srgbClr val="DFFFD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Arial" pitchFamily="34" charset="0"/>
                <a:ea typeface="Gulim" pitchFamily="34" charset="-127"/>
                <a:cs typeface="Arial" pitchFamily="34" charset="0"/>
              </a:rPr>
              <a:t>        Выбрав в третьей части </a:t>
            </a:r>
            <a:r>
              <a:rPr kumimoji="0" lang="ru-RU" sz="2000" b="1" i="1" u="none" strike="noStrike" cap="none" normalizeH="0" baseline="0" dirty="0" smtClean="0">
                <a:ln>
                  <a:noFill/>
                </a:ln>
                <a:solidFill>
                  <a:schemeClr val="tx1"/>
                </a:solidFill>
                <a:effectLst/>
                <a:latin typeface="Arial" pitchFamily="34" charset="0"/>
                <a:ea typeface="Gulim" pitchFamily="34" charset="-127"/>
                <a:cs typeface="Arial" pitchFamily="34" charset="0"/>
              </a:rPr>
              <a:t>задание 15.3.</a:t>
            </a:r>
            <a:r>
              <a:rPr kumimoji="0" lang="ru-RU" sz="2000" b="0" i="1" u="none" strike="noStrike" cap="none" normalizeH="0" baseline="0" dirty="0" smtClean="0">
                <a:ln>
                  <a:noFill/>
                </a:ln>
                <a:solidFill>
                  <a:schemeClr val="tx1"/>
                </a:solidFill>
                <a:effectLst/>
                <a:latin typeface="Arial" pitchFamily="34" charset="0"/>
                <a:ea typeface="Gulim" pitchFamily="34" charset="-127"/>
                <a:cs typeface="Arial" pitchFamily="34" charset="0"/>
              </a:rPr>
              <a:t>, экзаменуемый не обязан в точности воспроизвести словарную статью для указанного понятия (допустим, «жизненные ценности» или «дружба»), его задача – показать, что он </a:t>
            </a:r>
            <a:r>
              <a:rPr kumimoji="0" lang="ru-RU" sz="2000" b="1" i="1" u="none" strike="noStrike" cap="none" normalizeH="0" baseline="0" dirty="0" smtClean="0">
                <a:ln>
                  <a:noFill/>
                </a:ln>
                <a:solidFill>
                  <a:schemeClr val="tx1"/>
                </a:solidFill>
                <a:effectLst/>
                <a:latin typeface="Arial" pitchFamily="34" charset="0"/>
                <a:ea typeface="Gulim" pitchFamily="34" charset="-127"/>
                <a:cs typeface="Arial" pitchFamily="34" charset="0"/>
              </a:rPr>
              <a:t>понимает</a:t>
            </a:r>
            <a:r>
              <a:rPr kumimoji="0" lang="ru-RU" sz="2000" b="0" i="1" u="none" strike="noStrike" cap="none" normalizeH="0" baseline="0" dirty="0" smtClean="0">
                <a:ln>
                  <a:noFill/>
                </a:ln>
                <a:solidFill>
                  <a:schemeClr val="tx1"/>
                </a:solidFill>
                <a:effectLst/>
                <a:latin typeface="Arial" pitchFamily="34" charset="0"/>
                <a:ea typeface="Gulim" pitchFamily="34" charset="-127"/>
                <a:cs typeface="Arial" pitchFamily="34" charset="0"/>
              </a:rPr>
              <a:t> значение предложенного для анализа понятия,   раскрывает   его   ценностный   смысл,   выявляет   те  семантические  оттенки,  которые  актуализированы в предложенном тексте.  В качестве аргументов   в сочинении  экзаменуемый имел право привести примеры из жизненного опыта, т.е. личностного опыта, который может быть актуализирован для решения речевой задачи – обосновать справедливость тезиса. Жизненный опыт включает в себя примеры из художественных произведений, научной литературы, кинофильмов, факты общественной и личной жизни.</a:t>
            </a:r>
            <a:endParaRPr kumimoji="0" lang="ru-RU" sz="2000" b="0" i="1" u="none" strike="noStrike" cap="none" normalizeH="0" baseline="0" dirty="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1C5C7EFC-FB93-4B0A-97A4-5DFF6022B23C}"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3" name="TextBox 2"/>
          <p:cNvSpPr txBox="1"/>
          <p:nvPr/>
        </p:nvSpPr>
        <p:spPr>
          <a:xfrm>
            <a:off x="1651198" y="698111"/>
            <a:ext cx="6587701" cy="830997"/>
          </a:xfrm>
          <a:prstGeom prst="rect">
            <a:avLst/>
          </a:prstGeom>
          <a:noFill/>
        </p:spPr>
        <p:txBody>
          <a:bodyPr wrap="none" rtlCol="0">
            <a:spAutoFit/>
          </a:bodyPr>
          <a:lstStyle/>
          <a:p>
            <a:r>
              <a:rPr lang="ru-RU" sz="2400" b="1" dirty="0" smtClean="0">
                <a:solidFill>
                  <a:srgbClr val="FF0000"/>
                </a:solidFill>
                <a:latin typeface="Times New Roman" pitchFamily="18" charset="0"/>
                <a:cs typeface="Times New Roman" pitchFamily="18" charset="0"/>
              </a:rPr>
              <a:t>Оценка грамотности и фактической точности</a:t>
            </a:r>
          </a:p>
          <a:p>
            <a:pPr algn="ctr"/>
            <a:r>
              <a:rPr lang="ru-RU" sz="2400" b="1" dirty="0" smtClean="0">
                <a:solidFill>
                  <a:srgbClr val="FF0000"/>
                </a:solidFill>
                <a:latin typeface="Times New Roman" pitchFamily="18" charset="0"/>
                <a:cs typeface="Times New Roman" pitchFamily="18" charset="0"/>
              </a:rPr>
              <a:t> речи экзаменуемого</a:t>
            </a:r>
            <a:endParaRPr lang="ru-RU" sz="2400" b="1" dirty="0">
              <a:solidFill>
                <a:srgbClr val="FF0000"/>
              </a:solidFill>
              <a:latin typeface="Times New Roman" pitchFamily="18" charset="0"/>
              <a:cs typeface="Times New Roman" pitchFamily="18" charset="0"/>
            </a:endParaRPr>
          </a:p>
        </p:txBody>
      </p:sp>
      <p:sp>
        <p:nvSpPr>
          <p:cNvPr id="4" name="TextBox 3"/>
          <p:cNvSpPr txBox="1"/>
          <p:nvPr/>
        </p:nvSpPr>
        <p:spPr>
          <a:xfrm>
            <a:off x="902525" y="1686297"/>
            <a:ext cx="7270901" cy="369332"/>
          </a:xfrm>
          <a:prstGeom prst="rect">
            <a:avLst/>
          </a:prstGeom>
          <a:noFill/>
        </p:spPr>
        <p:txBody>
          <a:bodyPr wrap="none" rtlCol="0">
            <a:spAutoFit/>
          </a:bodyPr>
          <a:lstStyle/>
          <a:p>
            <a:r>
              <a:rPr lang="ru-RU" dirty="0" smtClean="0"/>
              <a:t> Учитывалось суммарное количество ошибок в  изложении и сочинении</a:t>
            </a:r>
            <a:endParaRPr lang="ru-RU" dirty="0"/>
          </a:p>
        </p:txBody>
      </p:sp>
      <p:graphicFrame>
        <p:nvGraphicFramePr>
          <p:cNvPr id="6" name="Таблица 5"/>
          <p:cNvGraphicFramePr>
            <a:graphicFrameLocks noGrp="1"/>
          </p:cNvGraphicFramePr>
          <p:nvPr/>
        </p:nvGraphicFramePr>
        <p:xfrm>
          <a:off x="1223159" y="2228273"/>
          <a:ext cx="6468092" cy="2494280"/>
        </p:xfrm>
        <a:graphic>
          <a:graphicData uri="http://schemas.openxmlformats.org/drawingml/2006/table">
            <a:tbl>
              <a:tblPr firstRow="1" bandRow="1">
                <a:tableStyleId>{5C22544A-7EE6-4342-B048-85BDC9FD1C3A}</a:tableStyleId>
              </a:tblPr>
              <a:tblGrid>
                <a:gridCol w="1617023"/>
                <a:gridCol w="1617023"/>
                <a:gridCol w="1617023"/>
                <a:gridCol w="1617023"/>
              </a:tblGrid>
              <a:tr h="370840">
                <a:tc>
                  <a:txBody>
                    <a:bodyPr/>
                    <a:lstStyle/>
                    <a:p>
                      <a:r>
                        <a:rPr lang="ru-RU" dirty="0" smtClean="0">
                          <a:solidFill>
                            <a:srgbClr val="002060"/>
                          </a:solidFill>
                        </a:rPr>
                        <a:t>норма</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rgbClr val="002060"/>
                          </a:solidFill>
                        </a:rPr>
                        <a:t>2балла</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rgbClr val="002060"/>
                          </a:solidFill>
                        </a:rPr>
                        <a:t>1балл</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solidFill>
                            <a:srgbClr val="002060"/>
                          </a:solidFill>
                        </a:rPr>
                        <a:t>0</a:t>
                      </a:r>
                      <a:r>
                        <a:rPr lang="ru-RU" baseline="0" dirty="0" smtClean="0">
                          <a:solidFill>
                            <a:srgbClr val="002060"/>
                          </a:solidFill>
                        </a:rPr>
                        <a:t> баллов</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ru-RU" dirty="0" smtClean="0"/>
                        <a:t>Орфография</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0-1(</a:t>
                      </a:r>
                      <a:r>
                        <a:rPr lang="ru-RU" sz="1400" dirty="0" smtClean="0"/>
                        <a:t>негрубая</a:t>
                      </a:r>
                      <a:r>
                        <a:rPr lang="ru-RU" dirty="0" smtClean="0"/>
                        <a: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2-3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4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ru-RU" dirty="0" smtClean="0"/>
                        <a:t>Пунктуация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0-2 </a:t>
                      </a:r>
                      <a:r>
                        <a:rPr lang="ru-RU" sz="1400" dirty="0" smtClean="0"/>
                        <a:t>(негрубые)</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3-4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5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ru-RU" dirty="0" smtClean="0"/>
                        <a:t>Грамматика</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0-1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3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ru-RU" dirty="0" smtClean="0"/>
                        <a:t>Речевые</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0-2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3-4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5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ru-RU" dirty="0" smtClean="0"/>
                        <a:t>Фактическая</a:t>
                      </a:r>
                      <a:r>
                        <a:rPr lang="ru-RU" baseline="0" dirty="0" smtClean="0"/>
                        <a:t> точность</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0</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smtClean="0"/>
                        <a:t>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Номер слайда 6"/>
          <p:cNvSpPr>
            <a:spLocks noGrp="1"/>
          </p:cNvSpPr>
          <p:nvPr>
            <p:ph type="sldNum" sz="quarter" idx="12"/>
          </p:nvPr>
        </p:nvSpPr>
        <p:spPr/>
        <p:txBody>
          <a:bodyPr/>
          <a:lstStyle/>
          <a:p>
            <a:fld id="{1C5C7EFC-FB93-4B0A-97A4-5DFF6022B23C}"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25601" name="Rectangle 1"/>
          <p:cNvSpPr>
            <a:spLocks noChangeArrowheads="1"/>
          </p:cNvSpPr>
          <p:nvPr/>
        </p:nvSpPr>
        <p:spPr bwMode="auto">
          <a:xfrm>
            <a:off x="783771" y="1579418"/>
            <a:ext cx="7683335" cy="2681347"/>
          </a:xfrm>
          <a:prstGeom prst="ribbon">
            <a:avLst>
              <a:gd name="adj1" fmla="val 16667"/>
              <a:gd name="adj2" fmla="val 75000"/>
            </a:avLst>
          </a:prstGeom>
          <a:solidFill>
            <a:schemeClr val="accent6">
              <a:lumMod val="20000"/>
              <a:lumOff val="80000"/>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Gulim" pitchFamily="34" charset="-127"/>
                <a:cs typeface="Times New Roman" pitchFamily="18" charset="0"/>
              </a:rPr>
              <a:t>Анализ результатов ОГЭ по русскому языку выпускников 9 классов общеобразовательных учреждений Кемеровской области 2015 года </a:t>
            </a:r>
            <a:endParaRPr kumimoji="0" lang="ru-RU"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1C5C7EFC-FB93-4B0A-97A4-5DFF6022B23C}"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31746" name="Rectangle 2"/>
          <p:cNvSpPr>
            <a:spLocks noChangeArrowheads="1"/>
          </p:cNvSpPr>
          <p:nvPr/>
        </p:nvSpPr>
        <p:spPr bwMode="auto">
          <a:xfrm>
            <a:off x="743713" y="864682"/>
            <a:ext cx="7778496"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45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800080"/>
                </a:solidFill>
                <a:effectLst/>
                <a:latin typeface="Arial" pitchFamily="34" charset="0"/>
                <a:ea typeface="Gulim" pitchFamily="34" charset="-127"/>
                <a:cs typeface="Arial" pitchFamily="34" charset="0"/>
              </a:rPr>
              <a:t>Распределение  экзаменационных отметок ОГЭ -2015 г.  по русскому языку</a:t>
            </a:r>
            <a:r>
              <a:rPr lang="ru-RU" sz="2000" dirty="0" smtClean="0">
                <a:solidFill>
                  <a:srgbClr val="800080"/>
                </a:solidFill>
                <a:latin typeface="Arial" pitchFamily="34" charset="0"/>
                <a:ea typeface="Gulim" pitchFamily="34" charset="-127"/>
                <a:cs typeface="Arial" pitchFamily="34" charset="0"/>
              </a:rPr>
              <a:t>  </a:t>
            </a:r>
            <a:r>
              <a:rPr kumimoji="0" lang="ru-RU" sz="2000" b="1" i="0" u="none" strike="noStrike" cap="none" normalizeH="0" baseline="0" dirty="0" smtClean="0">
                <a:ln>
                  <a:noFill/>
                </a:ln>
                <a:solidFill>
                  <a:srgbClr val="800080"/>
                </a:solidFill>
                <a:effectLst/>
                <a:latin typeface="Arial" pitchFamily="34" charset="0"/>
                <a:ea typeface="Gulim" pitchFamily="34" charset="-127"/>
                <a:cs typeface="Arial" pitchFamily="34" charset="0"/>
              </a:rPr>
              <a:t>в Кемеровской области</a:t>
            </a:r>
            <a:endParaRPr kumimoji="0" lang="ru-RU" sz="2000" b="0" i="0" u="none" strike="noStrike" cap="none" normalizeH="0" baseline="0" dirty="0" smtClean="0">
              <a:ln>
                <a:noFill/>
              </a:ln>
              <a:solidFill>
                <a:srgbClr val="800080"/>
              </a:solidFill>
              <a:effectLst/>
              <a:latin typeface="Arial" pitchFamily="34" charset="0"/>
              <a:cs typeface="Arial" pitchFamily="34" charset="0"/>
            </a:endParaRPr>
          </a:p>
          <a:p>
            <a:pPr marL="0" marR="0" lvl="0" indent="44450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Picture 1"/>
          <p:cNvPicPr>
            <a:picLocks noChangeAspect="1" noChangeArrowheads="1"/>
          </p:cNvPicPr>
          <p:nvPr/>
        </p:nvPicPr>
        <p:blipFill>
          <a:blip r:embed="rId3"/>
          <a:srcRect/>
          <a:stretch>
            <a:fillRect/>
          </a:stretch>
        </p:blipFill>
        <p:spPr bwMode="auto">
          <a:xfrm>
            <a:off x="890016" y="1975104"/>
            <a:ext cx="7473696" cy="3852672"/>
          </a:xfrm>
          <a:prstGeom prst="rect">
            <a:avLst/>
          </a:prstGeom>
          <a:noFill/>
        </p:spPr>
      </p:pic>
      <p:sp>
        <p:nvSpPr>
          <p:cNvPr id="5" name="Номер слайда 4"/>
          <p:cNvSpPr>
            <a:spLocks noGrp="1"/>
          </p:cNvSpPr>
          <p:nvPr>
            <p:ph type="sldNum" sz="quarter" idx="12"/>
          </p:nvPr>
        </p:nvSpPr>
        <p:spPr/>
        <p:txBody>
          <a:bodyPr/>
          <a:lstStyle/>
          <a:p>
            <a:fld id="{1C5C7EFC-FB93-4B0A-97A4-5DFF6022B23C}"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10242" name="Rectangle 2"/>
          <p:cNvSpPr>
            <a:spLocks noChangeArrowheads="1"/>
          </p:cNvSpPr>
          <p:nvPr/>
        </p:nvSpPr>
        <p:spPr bwMode="auto">
          <a:xfrm>
            <a:off x="368134" y="510640"/>
            <a:ext cx="8467107"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82600" algn="l"/>
              </a:tabLst>
            </a:pPr>
            <a:r>
              <a:rPr kumimoji="0" lang="ru-RU" b="1" i="0" u="none" strike="noStrike" cap="none" normalizeH="0" baseline="0" dirty="0" smtClean="0">
                <a:ln>
                  <a:noFill/>
                </a:ln>
                <a:solidFill>
                  <a:schemeClr val="tx1"/>
                </a:solidFill>
                <a:effectLst/>
                <a:latin typeface="Arial" pitchFamily="34" charset="0"/>
                <a:ea typeface="Gulim" pitchFamily="34" charset="-127"/>
                <a:cs typeface="Arial" pitchFamily="34" charset="0"/>
              </a:rPr>
              <a:t>Государственная итоговая аттестация (ГИА) выпускников 9-х классов в форме</a:t>
            </a:r>
            <a:r>
              <a:rPr kumimoji="0" lang="ru-RU" b="0" i="1" u="none" strike="noStrike" cap="none" normalizeH="0" baseline="0" dirty="0" smtClean="0">
                <a:ln>
                  <a:noFill/>
                </a:ln>
                <a:solidFill>
                  <a:schemeClr val="tx1"/>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основного государственного экзамена (ОГЭ</a:t>
            </a:r>
            <a:r>
              <a:rPr kumimoji="0" lang="ru-RU" b="0" i="1" u="none" strike="noStrike" cap="none" normalizeH="0" baseline="0" dirty="0" smtClean="0">
                <a:ln>
                  <a:noFill/>
                </a:ln>
                <a:solidFill>
                  <a:schemeClr val="tx1"/>
                </a:solidFill>
                <a:effectLst/>
                <a:latin typeface="Arial" pitchFamily="34" charset="0"/>
                <a:ea typeface="Gulim" pitchFamily="34" charset="-127"/>
                <a:cs typeface="Arial" pitchFamily="34" charset="0"/>
              </a:rPr>
              <a:t>)</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рассматривается как одна из составляющих  подхода  к  объективному  оцениванию достижений обучающихся по предмету  и направлена на проверку  предметных,  </a:t>
            </a:r>
            <a:r>
              <a:rPr kumimoji="0" lang="ru-RU" b="0" i="0" u="none" strike="noStrike" cap="none" normalizeH="0" baseline="0" dirty="0" err="1" smtClean="0">
                <a:ln>
                  <a:noFill/>
                </a:ln>
                <a:solidFill>
                  <a:schemeClr val="tx1"/>
                </a:solidFill>
                <a:effectLst/>
                <a:latin typeface="Arial" pitchFamily="34" charset="0"/>
                <a:ea typeface="Gulim" pitchFamily="34" charset="-127"/>
                <a:cs typeface="Arial" pitchFamily="34" charset="0"/>
              </a:rPr>
              <a:t>надпредметных</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и личностных результатов обучения, обеспечивающих:</a:t>
            </a:r>
          </a:p>
          <a:p>
            <a:pPr marL="0" marR="0" lvl="0" indent="0" algn="l" defTabSz="914400" rtl="0" eaLnBrk="0" fontAlgn="base" latinLnBrk="0" hangingPunct="0">
              <a:lnSpc>
                <a:spcPct val="100000"/>
              </a:lnSpc>
              <a:spcBef>
                <a:spcPct val="0"/>
              </a:spcBef>
              <a:spcAft>
                <a:spcPct val="0"/>
              </a:spcAft>
              <a:buClrTx/>
              <a:buSzTx/>
              <a:buFontTx/>
              <a:buChar char="•"/>
              <a:tabLst>
                <a:tab pos="482600"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формирование представления о родном языке как</a:t>
            </a:r>
            <a:r>
              <a:rPr kumimoji="0" lang="ru-RU" b="1" i="1" u="none" strike="noStrike" cap="none" normalizeH="0" baseline="0" dirty="0" smtClean="0">
                <a:ln>
                  <a:noFill/>
                </a:ln>
                <a:solidFill>
                  <a:schemeClr val="tx1"/>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духовной, нравственной и культурной ценности народа;</a:t>
            </a:r>
            <a:r>
              <a:rPr kumimoji="0" lang="ru-RU" b="1" i="1" u="none" strike="noStrike" cap="none" normalizeH="0" baseline="0" dirty="0" smtClean="0">
                <a:ln>
                  <a:noFill/>
                </a:ln>
                <a:solidFill>
                  <a:schemeClr val="tx1"/>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развитие любви к родному языку, устойчивого интереса к его изучению, стремления и способности к</a:t>
            </a:r>
            <a:r>
              <a:rPr kumimoji="0" lang="ru-RU" b="1" i="1" u="none" strike="noStrike" cap="none" normalizeH="0" baseline="0" dirty="0" smtClean="0">
                <a:ln>
                  <a:noFill/>
                </a:ln>
                <a:solidFill>
                  <a:schemeClr val="tx1"/>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речевому самосовершенствованию;</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2600" algn="l"/>
              </a:tabLst>
            </a:pPr>
            <a:r>
              <a:rPr kumimoji="0" lang="ru-RU" b="1" i="1" u="none" strike="noStrike" cap="none" normalizeH="0" baseline="0" dirty="0" smtClean="0">
                <a:ln>
                  <a:noFill/>
                </a:ln>
                <a:solidFill>
                  <a:schemeClr val="tx1"/>
                </a:solidFill>
                <a:effectLst/>
                <a:latin typeface="Arial" pitchFamily="34" charset="0"/>
                <a:ea typeface="Gulim" pitchFamily="34" charset="-127"/>
                <a:cs typeface="Arial" pitchFamily="34" charset="0"/>
              </a:rPr>
              <a:t>  целенаправленное развитие</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врождённого чувства языка и речемыслительных способностей </a:t>
            </a:r>
            <a:r>
              <a:rPr kumimoji="0" lang="ru-RU" b="1" i="1" u="none" strike="noStrike" cap="none" normalizeH="0" baseline="0" dirty="0" smtClean="0">
                <a:ln>
                  <a:noFill/>
                </a:ln>
                <a:solidFill>
                  <a:schemeClr val="tx1"/>
                </a:solidFill>
                <a:effectLst/>
                <a:latin typeface="Arial" pitchFamily="34" charset="0"/>
                <a:ea typeface="Gulim" pitchFamily="34" charset="-127"/>
                <a:cs typeface="Arial" pitchFamily="34" charset="0"/>
              </a:rPr>
              <a:t>учащихся;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2600"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формирование представления о родном языке как средстве общения и получения знаний в разных сферах человеческой деятельности и на этой основе реализация </a:t>
            </a:r>
            <a:r>
              <a:rPr kumimoji="0" lang="ru-RU" b="0" i="0" u="none" strike="noStrike" cap="none" normalizeH="0" baseline="0" dirty="0" err="1" smtClean="0">
                <a:ln>
                  <a:noFill/>
                </a:ln>
                <a:solidFill>
                  <a:schemeClr val="tx1"/>
                </a:solidFill>
                <a:effectLst/>
                <a:latin typeface="Arial" pitchFamily="34" charset="0"/>
                <a:ea typeface="Gulim" pitchFamily="34" charset="-127"/>
                <a:cs typeface="Arial" pitchFamily="34" charset="0"/>
              </a:rPr>
              <a:t>межпредметных</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связей в обучении;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2600"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формирование </a:t>
            </a:r>
            <a:r>
              <a:rPr kumimoji="0" lang="ru-RU" b="0" i="0" u="none" strike="noStrike" cap="none" normalizeH="0" baseline="0" dirty="0" err="1" smtClean="0">
                <a:ln>
                  <a:noFill/>
                </a:ln>
                <a:solidFill>
                  <a:schemeClr val="tx1"/>
                </a:solidFill>
                <a:effectLst/>
                <a:latin typeface="Arial" pitchFamily="34" charset="0"/>
                <a:ea typeface="Gulim" pitchFamily="34" charset="-127"/>
                <a:cs typeface="Arial" pitchFamily="34" charset="0"/>
              </a:rPr>
              <a:t>метапредметных</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умений и навыков,</a:t>
            </a:r>
            <a:r>
              <a:rPr kumimoji="0" lang="ru-RU" b="1" i="1" u="none" strike="noStrike" cap="none" normalizeH="0" baseline="0" dirty="0" smtClean="0">
                <a:ln>
                  <a:noFill/>
                </a:ln>
                <a:solidFill>
                  <a:schemeClr val="tx1"/>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связанных с развитием видов речевой деятельности, которые заключаются в способности извлекать из разных источников, преобразовывать и преподносить информацию, а также создавать собственные высказывания.</a:t>
            </a:r>
          </a:p>
          <a:p>
            <a:pPr marL="0" marR="0" lvl="0" indent="0" algn="l" defTabSz="914400" rtl="0" eaLnBrk="0" fontAlgn="base" latinLnBrk="0" hangingPunct="0">
              <a:lnSpc>
                <a:spcPct val="100000"/>
              </a:lnSpc>
              <a:spcBef>
                <a:spcPct val="0"/>
              </a:spcBef>
              <a:spcAft>
                <a:spcPct val="0"/>
              </a:spcAft>
              <a:buClrTx/>
              <a:buSzTx/>
              <a:buFontTx/>
              <a:buChar char="•"/>
              <a:tabLst>
                <a:tab pos="482600" algn="l"/>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a:xfrm>
            <a:off x="6481700" y="6344476"/>
            <a:ext cx="2057400" cy="365125"/>
          </a:xfrm>
        </p:spPr>
        <p:txBody>
          <a:bodyPr/>
          <a:lstStyle/>
          <a:p>
            <a:fld id="{1C5C7EFC-FB93-4B0A-97A4-5DFF6022B23C}" type="slidenum">
              <a:rPr lang="ru-RU" smtClean="0"/>
              <a:pPr/>
              <a:t>2</a:t>
            </a:fld>
            <a:endParaRPr lang="ru-RU" dirty="0"/>
          </a:p>
        </p:txBody>
      </p:sp>
    </p:spTree>
    <p:extLst>
      <p:ext uri="{BB962C8B-B14F-4D97-AF65-F5344CB8AC3E}">
        <p14:creationId xmlns="" xmlns:p14="http://schemas.microsoft.com/office/powerpoint/2010/main" val="2333666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graphicFrame>
        <p:nvGraphicFramePr>
          <p:cNvPr id="3" name="Таблица 2"/>
          <p:cNvGraphicFramePr>
            <a:graphicFrameLocks noGrp="1"/>
          </p:cNvGraphicFramePr>
          <p:nvPr/>
        </p:nvGraphicFramePr>
        <p:xfrm>
          <a:off x="712518" y="2398815"/>
          <a:ext cx="7718963" cy="2209800"/>
        </p:xfrm>
        <a:graphic>
          <a:graphicData uri="http://schemas.openxmlformats.org/drawingml/2006/table">
            <a:tbl>
              <a:tblPr/>
              <a:tblGrid>
                <a:gridCol w="1241974"/>
                <a:gridCol w="1703523"/>
                <a:gridCol w="1769009"/>
                <a:gridCol w="1619989"/>
                <a:gridCol w="1384468"/>
              </a:tblGrid>
              <a:tr h="470477">
                <a:tc>
                  <a:txBody>
                    <a:bodyPr/>
                    <a:lstStyle/>
                    <a:p>
                      <a:pPr algn="ctr">
                        <a:lnSpc>
                          <a:spcPts val="1415"/>
                        </a:lnSpc>
                        <a:spcBef>
                          <a:spcPts val="17700"/>
                        </a:spcBef>
                        <a:spcAft>
                          <a:spcPts val="0"/>
                        </a:spcAft>
                      </a:pPr>
                      <a:r>
                        <a:rPr lang="ru-RU" sz="1800" b="1" dirty="0">
                          <a:latin typeface="Times New Roman"/>
                          <a:ea typeface="Gulim"/>
                        </a:rPr>
                        <a:t>Учебный год</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77800" algn="r">
                        <a:lnSpc>
                          <a:spcPts val="1345"/>
                        </a:lnSpc>
                        <a:spcBef>
                          <a:spcPts val="17700"/>
                        </a:spcBef>
                        <a:spcAft>
                          <a:spcPts val="0"/>
                        </a:spcAft>
                      </a:pPr>
                      <a:r>
                        <a:rPr lang="ru-RU" sz="1800" b="1" dirty="0">
                          <a:latin typeface="Times New Roman"/>
                          <a:ea typeface="Gulim"/>
                        </a:rPr>
                        <a:t>Количество экзаменуемых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70"/>
                        </a:lnSpc>
                        <a:spcBef>
                          <a:spcPts val="17700"/>
                        </a:spcBef>
                        <a:spcAft>
                          <a:spcPts val="0"/>
                        </a:spcAft>
                      </a:pPr>
                      <a:r>
                        <a:rPr lang="ru-RU" sz="1800" b="1" dirty="0">
                          <a:latin typeface="Times New Roman"/>
                          <a:ea typeface="Gulim"/>
                        </a:rPr>
                        <a:t>Максимальное количество баллов</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90"/>
                        </a:lnSpc>
                        <a:spcBef>
                          <a:spcPts val="17700"/>
                        </a:spcBef>
                        <a:spcAft>
                          <a:spcPts val="0"/>
                        </a:spcAft>
                      </a:pPr>
                      <a:r>
                        <a:rPr lang="ru-RU" sz="1800" b="1">
                          <a:latin typeface="Times New Roman"/>
                          <a:ea typeface="Gulim"/>
                        </a:rPr>
                        <a:t>Средний тестовый балл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7800">
                        <a:lnSpc>
                          <a:spcPts val="1200"/>
                        </a:lnSpc>
                        <a:spcBef>
                          <a:spcPts val="17700"/>
                        </a:spcBef>
                        <a:spcAft>
                          <a:spcPts val="0"/>
                        </a:spcAft>
                      </a:pPr>
                      <a:r>
                        <a:rPr lang="ru-RU" sz="1800" b="1">
                          <a:latin typeface="Times New Roman"/>
                          <a:ea typeface="Gulim"/>
                        </a:rPr>
                        <a:t>Средняя отметка</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065">
                <a:tc>
                  <a:txBody>
                    <a:bodyPr/>
                    <a:lstStyle/>
                    <a:p>
                      <a:pPr algn="ctr">
                        <a:lnSpc>
                          <a:spcPts val="2400"/>
                        </a:lnSpc>
                        <a:spcAft>
                          <a:spcPts val="0"/>
                        </a:spcAft>
                      </a:pPr>
                      <a:r>
                        <a:rPr lang="ru-RU" sz="1800" b="1">
                          <a:latin typeface="Times New Roman"/>
                          <a:ea typeface="Gulim"/>
                        </a:rPr>
                        <a:t>2011-2012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0" indent="-444500" algn="ctr">
                        <a:lnSpc>
                          <a:spcPts val="1585"/>
                        </a:lnSpc>
                        <a:spcAft>
                          <a:spcPts val="0"/>
                        </a:spcAft>
                      </a:pPr>
                      <a:r>
                        <a:rPr lang="ru-RU" sz="1800" dirty="0">
                          <a:latin typeface="Times New Roman"/>
                          <a:ea typeface="Gulim"/>
                        </a:rPr>
                        <a:t>18472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44500" algn="ctr">
                        <a:lnSpc>
                          <a:spcPts val="1585"/>
                        </a:lnSpc>
                        <a:spcAft>
                          <a:spcPts val="0"/>
                        </a:spcAft>
                      </a:pPr>
                      <a:r>
                        <a:rPr lang="ru-RU" sz="1800" dirty="0">
                          <a:latin typeface="Times New Roman"/>
                          <a:ea typeface="Gulim"/>
                        </a:rPr>
                        <a:t>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44500" algn="just">
                        <a:lnSpc>
                          <a:spcPts val="1585"/>
                        </a:lnSpc>
                        <a:spcAft>
                          <a:spcPts val="0"/>
                        </a:spcAft>
                      </a:pPr>
                      <a:r>
                        <a:rPr lang="ru-RU" sz="1800" dirty="0">
                          <a:latin typeface="Times New Roman"/>
                          <a:ea typeface="Gulim"/>
                        </a:rPr>
                        <a:t>28,6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35000" indent="-444500">
                        <a:lnSpc>
                          <a:spcPts val="1585"/>
                        </a:lnSpc>
                        <a:spcAft>
                          <a:spcPts val="0"/>
                        </a:spcAft>
                      </a:pPr>
                      <a:r>
                        <a:rPr lang="ru-RU" sz="1800">
                          <a:latin typeface="Times New Roman"/>
                          <a:ea typeface="Gulim"/>
                        </a:rPr>
                        <a:t>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225">
                <a:tc>
                  <a:txBody>
                    <a:bodyPr/>
                    <a:lstStyle/>
                    <a:p>
                      <a:pPr algn="ctr">
                        <a:lnSpc>
                          <a:spcPts val="2400"/>
                        </a:lnSpc>
                        <a:spcAft>
                          <a:spcPts val="0"/>
                        </a:spcAft>
                      </a:pPr>
                      <a:r>
                        <a:rPr lang="ru-RU" sz="1800" b="1">
                          <a:latin typeface="Times New Roman"/>
                          <a:ea typeface="Gulim"/>
                        </a:rPr>
                        <a:t>2012-2013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0" indent="-444500" algn="ctr">
                        <a:lnSpc>
                          <a:spcPts val="1585"/>
                        </a:lnSpc>
                        <a:spcAft>
                          <a:spcPts val="0"/>
                        </a:spcAft>
                      </a:pPr>
                      <a:r>
                        <a:rPr lang="ru-RU" sz="1800" dirty="0">
                          <a:latin typeface="Times New Roman"/>
                          <a:ea typeface="Gulim"/>
                        </a:rPr>
                        <a:t>18703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44500" algn="ctr">
                        <a:lnSpc>
                          <a:spcPts val="1585"/>
                        </a:lnSpc>
                        <a:spcAft>
                          <a:spcPts val="0"/>
                        </a:spcAft>
                      </a:pPr>
                      <a:r>
                        <a:rPr lang="ru-RU" sz="1800" dirty="0">
                          <a:latin typeface="Times New Roman"/>
                          <a:ea typeface="Gulim"/>
                        </a:rPr>
                        <a:t>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44500" algn="just">
                        <a:lnSpc>
                          <a:spcPts val="1585"/>
                        </a:lnSpc>
                        <a:spcAft>
                          <a:spcPts val="0"/>
                        </a:spcAft>
                      </a:pPr>
                      <a:r>
                        <a:rPr lang="ru-RU" sz="1800" dirty="0">
                          <a:latin typeface="Times New Roman"/>
                          <a:ea typeface="Gulim"/>
                        </a:rPr>
                        <a:t>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35000" indent="-444500">
                        <a:lnSpc>
                          <a:spcPts val="1585"/>
                        </a:lnSpc>
                        <a:spcAft>
                          <a:spcPts val="0"/>
                        </a:spcAft>
                      </a:pPr>
                      <a:r>
                        <a:rPr lang="ru-RU" sz="1800">
                          <a:latin typeface="Times New Roman"/>
                          <a:ea typeface="Gulim"/>
                        </a:rPr>
                        <a:t>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650">
                <a:tc>
                  <a:txBody>
                    <a:bodyPr/>
                    <a:lstStyle/>
                    <a:p>
                      <a:pPr algn="ctr">
                        <a:lnSpc>
                          <a:spcPts val="2400"/>
                        </a:lnSpc>
                        <a:spcAft>
                          <a:spcPts val="0"/>
                        </a:spcAft>
                      </a:pPr>
                      <a:r>
                        <a:rPr lang="ru-RU" sz="1800" b="1">
                          <a:latin typeface="Times New Roman"/>
                          <a:ea typeface="Gulim"/>
                        </a:rPr>
                        <a:t>2013-2014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0" indent="-444500" algn="ctr">
                        <a:lnSpc>
                          <a:spcPts val="1585"/>
                        </a:lnSpc>
                        <a:spcAft>
                          <a:spcPts val="0"/>
                        </a:spcAft>
                      </a:pPr>
                      <a:r>
                        <a:rPr lang="ru-RU" sz="1800" dirty="0">
                          <a:latin typeface="Times New Roman"/>
                          <a:ea typeface="Gulim"/>
                        </a:rPr>
                        <a:t>22225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44500" algn="ctr">
                        <a:lnSpc>
                          <a:spcPts val="1585"/>
                        </a:lnSpc>
                        <a:spcAft>
                          <a:spcPts val="0"/>
                        </a:spcAft>
                      </a:pPr>
                      <a:r>
                        <a:rPr lang="ru-RU" sz="1800" dirty="0">
                          <a:latin typeface="Times New Roman"/>
                          <a:ea typeface="Gulim"/>
                        </a:rPr>
                        <a:t>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44500" algn="just">
                        <a:lnSpc>
                          <a:spcPts val="1585"/>
                        </a:lnSpc>
                        <a:spcAft>
                          <a:spcPts val="0"/>
                        </a:spcAft>
                      </a:pPr>
                      <a:endParaRPr lang="ru-RU" sz="1800" dirty="0">
                        <a:solidFill>
                          <a:srgbClr val="FF0000"/>
                        </a:solidFill>
                        <a:latin typeface="Times New Roman"/>
                        <a:ea typeface="Gulim"/>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35000" indent="-444500">
                        <a:lnSpc>
                          <a:spcPts val="1585"/>
                        </a:lnSpc>
                        <a:spcAft>
                          <a:spcPts val="0"/>
                        </a:spcAft>
                      </a:pPr>
                      <a:r>
                        <a:rPr lang="ru-RU" sz="1800" dirty="0">
                          <a:latin typeface="Times New Roman"/>
                          <a:ea typeface="Gulim"/>
                        </a:rPr>
                        <a:t>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7335">
                <a:tc>
                  <a:txBody>
                    <a:bodyPr/>
                    <a:lstStyle/>
                    <a:p>
                      <a:pPr algn="ctr">
                        <a:lnSpc>
                          <a:spcPts val="2400"/>
                        </a:lnSpc>
                        <a:spcAft>
                          <a:spcPts val="0"/>
                        </a:spcAft>
                      </a:pPr>
                      <a:r>
                        <a:rPr lang="ru-RU" sz="1800" b="1">
                          <a:latin typeface="Times New Roman"/>
                          <a:ea typeface="Gulim"/>
                        </a:rPr>
                        <a:t>2014-2015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0" algn="ctr">
                        <a:lnSpc>
                          <a:spcPts val="1370"/>
                        </a:lnSpc>
                        <a:spcAft>
                          <a:spcPts val="0"/>
                        </a:spcAft>
                      </a:pPr>
                      <a:r>
                        <a:rPr lang="ru-RU" sz="1800" dirty="0">
                          <a:latin typeface="Times New Roman"/>
                          <a:ea typeface="Gulim"/>
                        </a:rPr>
                        <a:t>22198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44500" algn="ctr">
                        <a:lnSpc>
                          <a:spcPts val="1585"/>
                        </a:lnSpc>
                        <a:spcAft>
                          <a:spcPts val="0"/>
                        </a:spcAft>
                      </a:pPr>
                      <a:r>
                        <a:rPr lang="ru-RU" sz="1800" dirty="0">
                          <a:latin typeface="Times New Roman"/>
                          <a:ea typeface="Gulim"/>
                        </a:rPr>
                        <a:t>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44500" algn="just">
                        <a:lnSpc>
                          <a:spcPts val="1585"/>
                        </a:lnSpc>
                        <a:spcAft>
                          <a:spcPts val="0"/>
                        </a:spcAft>
                      </a:pPr>
                      <a:r>
                        <a:rPr lang="ru-RU" sz="1800" b="1" dirty="0">
                          <a:solidFill>
                            <a:srgbClr val="FF0000"/>
                          </a:solidFill>
                          <a:latin typeface="Times New Roman"/>
                          <a:ea typeface="Gulim"/>
                        </a:rPr>
                        <a:t>29,7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35000" indent="-444500">
                        <a:lnSpc>
                          <a:spcPts val="1585"/>
                        </a:lnSpc>
                        <a:spcAft>
                          <a:spcPts val="0"/>
                        </a:spcAft>
                      </a:pPr>
                      <a:r>
                        <a:rPr lang="ru-RU" sz="1800" b="1" dirty="0">
                          <a:solidFill>
                            <a:srgbClr val="FF0000"/>
                          </a:solidFill>
                          <a:latin typeface="Times New Roman"/>
                          <a:ea typeface="Gulim"/>
                        </a:rPr>
                        <a:t>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8673" name="Rectangle 1"/>
          <p:cNvSpPr>
            <a:spLocks noChangeArrowheads="1"/>
          </p:cNvSpPr>
          <p:nvPr/>
        </p:nvSpPr>
        <p:spPr bwMode="auto">
          <a:xfrm>
            <a:off x="451262" y="939100"/>
            <a:ext cx="8372104"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2875"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Gulim" pitchFamily="34" charset="-127"/>
                <a:cs typeface="Arial" pitchFamily="34" charset="0"/>
              </a:rPr>
              <a:t>Результаты государственной (итоговой) аттестации по русскому языку выпускников 9 классов ОУ  Кемеровской области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42875"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Gulim" pitchFamily="34" charset="-127"/>
                <a:cs typeface="Arial" pitchFamily="34" charset="0"/>
              </a:rPr>
              <a:t>(2011/2012, 2012/2013, 2013/2014, 2014-2015уч. г.г.)</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42875"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1C5C7EFC-FB93-4B0A-97A4-5DFF6022B23C}" type="slidenum">
              <a:rPr lang="ru-RU" smtClean="0"/>
              <a:pPr/>
              <a:t>20</a:t>
            </a:fld>
            <a:endParaRPr lang="ru-RU"/>
          </a:p>
        </p:txBody>
      </p:sp>
      <p:sp>
        <p:nvSpPr>
          <p:cNvPr id="6" name="TextBox 5"/>
          <p:cNvSpPr txBox="1"/>
          <p:nvPr/>
        </p:nvSpPr>
        <p:spPr>
          <a:xfrm>
            <a:off x="724395" y="4880759"/>
            <a:ext cx="6480236" cy="646331"/>
          </a:xfrm>
          <a:prstGeom prst="rect">
            <a:avLst/>
          </a:prstGeom>
          <a:noFill/>
        </p:spPr>
        <p:txBody>
          <a:bodyPr wrap="none" rtlCol="0">
            <a:spAutoFit/>
          </a:bodyPr>
          <a:lstStyle/>
          <a:p>
            <a:r>
              <a:rPr lang="ru-RU" dirty="0" smtClean="0">
                <a:solidFill>
                  <a:srgbClr val="002060"/>
                </a:solidFill>
              </a:rPr>
              <a:t>Экспертная комиссия ОГЭ по русскому языку: </a:t>
            </a:r>
          </a:p>
          <a:p>
            <a:r>
              <a:rPr lang="ru-RU" dirty="0" smtClean="0">
                <a:solidFill>
                  <a:srgbClr val="002060"/>
                </a:solidFill>
              </a:rPr>
              <a:t>101 человек, все высшей кв. категории. Из г. Кемерово – 21 чел. </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graphicFrame>
        <p:nvGraphicFramePr>
          <p:cNvPr id="3" name="Таблица 2"/>
          <p:cNvGraphicFramePr>
            <a:graphicFrameLocks noGrp="1"/>
          </p:cNvGraphicFramePr>
          <p:nvPr/>
        </p:nvGraphicFramePr>
        <p:xfrm>
          <a:off x="486881" y="1030183"/>
          <a:ext cx="8063350" cy="1655619"/>
        </p:xfrm>
        <a:graphic>
          <a:graphicData uri="http://schemas.openxmlformats.org/drawingml/2006/table">
            <a:tbl>
              <a:tblPr/>
              <a:tblGrid>
                <a:gridCol w="427518"/>
                <a:gridCol w="771896"/>
                <a:gridCol w="676893"/>
                <a:gridCol w="712520"/>
                <a:gridCol w="724395"/>
                <a:gridCol w="819397"/>
                <a:gridCol w="736270"/>
                <a:gridCol w="795647"/>
                <a:gridCol w="676893"/>
                <a:gridCol w="819398"/>
                <a:gridCol w="902523"/>
              </a:tblGrid>
              <a:tr h="304800">
                <a:tc rowSpan="2">
                  <a:txBody>
                    <a:bodyPr/>
                    <a:lstStyle/>
                    <a:p>
                      <a:pPr marL="38100" marR="38100" indent="142875" algn="l">
                        <a:spcBef>
                          <a:spcPts val="300"/>
                        </a:spcBef>
                        <a:spcAft>
                          <a:spcPts val="0"/>
                        </a:spcAft>
                      </a:pPr>
                      <a:r>
                        <a:rPr lang="ru-RU" sz="1000" b="1" dirty="0" smtClean="0">
                          <a:solidFill>
                            <a:srgbClr val="000000"/>
                          </a:solidFill>
                          <a:latin typeface="Times New Roman"/>
                          <a:ea typeface="Gulim"/>
                        </a:rPr>
                        <a:t>Предмет</a:t>
                      </a:r>
                      <a:endParaRPr lang="ru-RU" sz="1200" dirty="0">
                        <a:solidFill>
                          <a:srgbClr val="000000"/>
                        </a:solidFill>
                        <a:latin typeface="Arial"/>
                        <a:ea typeface="Gulim"/>
                      </a:endParaRPr>
                    </a:p>
                  </a:txBody>
                  <a:tcPr marL="45720" marR="4572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8100" marR="38100" indent="142875" algn="ctr">
                        <a:spcBef>
                          <a:spcPts val="300"/>
                        </a:spcBef>
                        <a:spcAft>
                          <a:spcPts val="0"/>
                        </a:spcAft>
                      </a:pPr>
                      <a:r>
                        <a:rPr lang="ru-RU" sz="1000" b="1" dirty="0">
                          <a:solidFill>
                            <a:srgbClr val="000000"/>
                          </a:solidFill>
                          <a:latin typeface="Times New Roman"/>
                          <a:ea typeface="Gulim"/>
                        </a:rPr>
                        <a:t>2</a:t>
                      </a:r>
                      <a:endParaRPr lang="ru-RU" sz="1200" dirty="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38100" marR="38100" indent="142875" algn="ctr">
                        <a:spcBef>
                          <a:spcPts val="300"/>
                        </a:spcBef>
                        <a:spcAft>
                          <a:spcPts val="0"/>
                        </a:spcAft>
                      </a:pPr>
                      <a:r>
                        <a:rPr lang="ru-RU" sz="1000" b="1">
                          <a:solidFill>
                            <a:srgbClr val="000000"/>
                          </a:solidFill>
                          <a:latin typeface="Times New Roman"/>
                          <a:ea typeface="Gulim"/>
                        </a:rPr>
                        <a:t>3</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38100" marR="38100" indent="142875" algn="ctr">
                        <a:spcBef>
                          <a:spcPts val="300"/>
                        </a:spcBef>
                        <a:spcAft>
                          <a:spcPts val="0"/>
                        </a:spcAft>
                      </a:pPr>
                      <a:r>
                        <a:rPr lang="ru-RU" sz="1000" b="1" dirty="0">
                          <a:solidFill>
                            <a:srgbClr val="000000"/>
                          </a:solidFill>
                          <a:latin typeface="Times New Roman"/>
                          <a:ea typeface="Gulim"/>
                        </a:rPr>
                        <a:t>4</a:t>
                      </a:r>
                      <a:endParaRPr lang="ru-RU" sz="1200" dirty="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38100" marR="38100" indent="142875" algn="ctr">
                        <a:spcBef>
                          <a:spcPts val="300"/>
                        </a:spcBef>
                        <a:spcAft>
                          <a:spcPts val="0"/>
                        </a:spcAft>
                      </a:pPr>
                      <a:r>
                        <a:rPr lang="ru-RU" sz="1000" b="1">
                          <a:solidFill>
                            <a:srgbClr val="000000"/>
                          </a:solidFill>
                          <a:latin typeface="Times New Roman"/>
                          <a:ea typeface="Gulim"/>
                        </a:rPr>
                        <a:t>5</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38100" marR="38100" indent="142875" algn="ctr">
                        <a:spcBef>
                          <a:spcPts val="300"/>
                        </a:spcBef>
                        <a:spcAft>
                          <a:spcPts val="0"/>
                        </a:spcAft>
                      </a:pPr>
                      <a:r>
                        <a:rPr lang="ru-RU" sz="1000" b="1" dirty="0">
                          <a:solidFill>
                            <a:srgbClr val="000000"/>
                          </a:solidFill>
                          <a:latin typeface="Times New Roman"/>
                          <a:ea typeface="Gulim"/>
                        </a:rPr>
                        <a:t>4 и 5</a:t>
                      </a:r>
                      <a:endParaRPr lang="ru-RU" sz="1200" dirty="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88819">
                <a:tc vMerge="1">
                  <a:txBody>
                    <a:bodyPr/>
                    <a:lstStyle/>
                    <a:p>
                      <a:endParaRPr lang="ru-RU"/>
                    </a:p>
                  </a:txBody>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dirty="0">
                          <a:solidFill>
                            <a:srgbClr val="000000"/>
                          </a:solidFill>
                          <a:latin typeface="Times New Roman"/>
                          <a:ea typeface="Gulim"/>
                        </a:rPr>
                        <a:t>%</a:t>
                      </a:r>
                      <a:endParaRPr lang="ru-RU" sz="1200" dirty="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dirty="0">
                          <a:solidFill>
                            <a:srgbClr val="000000"/>
                          </a:solidFill>
                          <a:latin typeface="Times New Roman"/>
                          <a:ea typeface="Gulim"/>
                        </a:rPr>
                        <a:t>%</a:t>
                      </a:r>
                      <a:endParaRPr lang="ru-RU" sz="1200" dirty="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dirty="0">
                          <a:solidFill>
                            <a:srgbClr val="000000"/>
                          </a:solidFill>
                          <a:latin typeface="Times New Roman"/>
                          <a:ea typeface="Gulim"/>
                        </a:rPr>
                        <a:t>Кол-во</a:t>
                      </a:r>
                      <a:endParaRPr lang="ru-RU" sz="1200" dirty="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38100" marR="38100" indent="142875" algn="ctr">
                        <a:spcBef>
                          <a:spcPts val="300"/>
                        </a:spcBef>
                        <a:spcAft>
                          <a:spcPts val="0"/>
                        </a:spcAft>
                      </a:pPr>
                      <a:r>
                        <a:rPr lang="ru-RU" sz="1000" dirty="0">
                          <a:solidFill>
                            <a:srgbClr val="000000"/>
                          </a:solidFill>
                          <a:latin typeface="Times New Roman"/>
                          <a:ea typeface="Gulim"/>
                        </a:rPr>
                        <a:t>Русский язык</a:t>
                      </a:r>
                      <a:endParaRPr lang="ru-RU" sz="1200" dirty="0">
                        <a:solidFill>
                          <a:srgbClr val="000000"/>
                        </a:solidFill>
                        <a:latin typeface="Arial"/>
                        <a:ea typeface="Gulim"/>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588</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2,6</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5697</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25,7</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8837</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39,8</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7076</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31,9</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15913</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a:solidFill>
                            <a:srgbClr val="000000"/>
                          </a:solidFill>
                          <a:latin typeface="Times New Roman"/>
                          <a:ea typeface="Gulim"/>
                        </a:rPr>
                        <a:t>71,7</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510639" y="641266"/>
            <a:ext cx="7193123" cy="369332"/>
          </a:xfrm>
          <a:prstGeom prst="rect">
            <a:avLst/>
          </a:prstGeom>
          <a:noFill/>
        </p:spPr>
        <p:txBody>
          <a:bodyPr wrap="none" rtlCol="0">
            <a:spAutoFit/>
          </a:bodyPr>
          <a:lstStyle/>
          <a:p>
            <a:r>
              <a:rPr lang="ru-RU" b="1" dirty="0" smtClean="0">
                <a:solidFill>
                  <a:srgbClr val="C00000"/>
                </a:solidFill>
              </a:rPr>
              <a:t>2015 год:  22 198 участников; средний балл – 29,7; средняя отметка -4</a:t>
            </a:r>
            <a:endParaRPr lang="ru-RU" b="1" dirty="0">
              <a:solidFill>
                <a:srgbClr val="C00000"/>
              </a:solidFill>
            </a:endParaRPr>
          </a:p>
        </p:txBody>
      </p:sp>
      <p:sp>
        <p:nvSpPr>
          <p:cNvPr id="5" name="TextBox 4"/>
          <p:cNvSpPr txBox="1"/>
          <p:nvPr/>
        </p:nvSpPr>
        <p:spPr>
          <a:xfrm>
            <a:off x="413658" y="2753097"/>
            <a:ext cx="5335307" cy="369332"/>
          </a:xfrm>
          <a:prstGeom prst="rect">
            <a:avLst/>
          </a:prstGeom>
          <a:noFill/>
        </p:spPr>
        <p:txBody>
          <a:bodyPr wrap="none" rtlCol="0">
            <a:spAutoFit/>
          </a:bodyPr>
          <a:lstStyle/>
          <a:p>
            <a:r>
              <a:rPr lang="ru-RU" b="1" dirty="0" smtClean="0">
                <a:solidFill>
                  <a:srgbClr val="C00000"/>
                </a:solidFill>
              </a:rPr>
              <a:t>2014 год:  22 225 участников; средняя отметка – 3,9</a:t>
            </a:r>
            <a:endParaRPr lang="ru-RU" b="1" dirty="0">
              <a:solidFill>
                <a:srgbClr val="C00000"/>
              </a:solidFill>
            </a:endParaRPr>
          </a:p>
        </p:txBody>
      </p:sp>
      <p:graphicFrame>
        <p:nvGraphicFramePr>
          <p:cNvPr id="7" name="Таблица 6"/>
          <p:cNvGraphicFramePr>
            <a:graphicFrameLocks noGrp="1"/>
          </p:cNvGraphicFramePr>
          <p:nvPr/>
        </p:nvGraphicFramePr>
        <p:xfrm>
          <a:off x="455219" y="3191494"/>
          <a:ext cx="8035639" cy="1828800"/>
        </p:xfrm>
        <a:graphic>
          <a:graphicData uri="http://schemas.openxmlformats.org/drawingml/2006/table">
            <a:tbl>
              <a:tblPr/>
              <a:tblGrid>
                <a:gridCol w="411679"/>
                <a:gridCol w="760020"/>
                <a:gridCol w="629393"/>
                <a:gridCol w="855023"/>
                <a:gridCol w="665018"/>
                <a:gridCol w="807522"/>
                <a:gridCol w="688769"/>
                <a:gridCol w="843148"/>
                <a:gridCol w="665018"/>
                <a:gridCol w="807522"/>
                <a:gridCol w="902527"/>
              </a:tblGrid>
              <a:tr h="304800">
                <a:tc rowSpan="2">
                  <a:txBody>
                    <a:bodyPr/>
                    <a:lstStyle/>
                    <a:p>
                      <a:pPr marL="38100" marR="38100" indent="142875" algn="ctr">
                        <a:spcBef>
                          <a:spcPts val="300"/>
                        </a:spcBef>
                        <a:spcAft>
                          <a:spcPts val="0"/>
                        </a:spcAft>
                      </a:pPr>
                      <a:r>
                        <a:rPr lang="ru-RU" sz="1000" b="1" dirty="0">
                          <a:solidFill>
                            <a:srgbClr val="000000"/>
                          </a:solidFill>
                          <a:latin typeface="Times New Roman"/>
                          <a:ea typeface="Gulim"/>
                        </a:rPr>
                        <a:t>Предмет</a:t>
                      </a:r>
                      <a:endParaRPr lang="ru-RU" sz="1200" dirty="0">
                        <a:solidFill>
                          <a:srgbClr val="000000"/>
                        </a:solidFill>
                        <a:latin typeface="Arial"/>
                        <a:ea typeface="Gulim"/>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8100" marR="38100" indent="142875" algn="ctr">
                        <a:spcBef>
                          <a:spcPts val="300"/>
                        </a:spcBef>
                        <a:spcAft>
                          <a:spcPts val="0"/>
                        </a:spcAft>
                      </a:pPr>
                      <a:r>
                        <a:rPr lang="ru-RU" sz="1000" b="1" dirty="0">
                          <a:solidFill>
                            <a:srgbClr val="000000"/>
                          </a:solidFill>
                          <a:latin typeface="Times New Roman"/>
                          <a:ea typeface="Gulim"/>
                        </a:rPr>
                        <a:t>2</a:t>
                      </a:r>
                      <a:endParaRPr lang="ru-RU" sz="1200" dirty="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38100" marR="38100" indent="142875" algn="ctr">
                        <a:spcBef>
                          <a:spcPts val="300"/>
                        </a:spcBef>
                        <a:spcAft>
                          <a:spcPts val="0"/>
                        </a:spcAft>
                      </a:pPr>
                      <a:r>
                        <a:rPr lang="ru-RU" sz="1000" b="1">
                          <a:solidFill>
                            <a:srgbClr val="000000"/>
                          </a:solidFill>
                          <a:latin typeface="Times New Roman"/>
                          <a:ea typeface="Gulim"/>
                        </a:rPr>
                        <a:t>3</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38100" marR="38100" indent="142875" algn="ctr">
                        <a:spcBef>
                          <a:spcPts val="300"/>
                        </a:spcBef>
                        <a:spcAft>
                          <a:spcPts val="0"/>
                        </a:spcAft>
                      </a:pPr>
                      <a:r>
                        <a:rPr lang="ru-RU" sz="1000" b="1">
                          <a:solidFill>
                            <a:srgbClr val="000000"/>
                          </a:solidFill>
                          <a:latin typeface="Times New Roman"/>
                          <a:ea typeface="Gulim"/>
                        </a:rPr>
                        <a:t>4</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38100" marR="38100" indent="142875" algn="ctr">
                        <a:spcBef>
                          <a:spcPts val="300"/>
                        </a:spcBef>
                        <a:spcAft>
                          <a:spcPts val="0"/>
                        </a:spcAft>
                      </a:pPr>
                      <a:r>
                        <a:rPr lang="ru-RU" sz="1000" b="1" dirty="0">
                          <a:solidFill>
                            <a:srgbClr val="000000"/>
                          </a:solidFill>
                          <a:latin typeface="Times New Roman"/>
                          <a:ea typeface="Gulim"/>
                        </a:rPr>
                        <a:t>5</a:t>
                      </a:r>
                      <a:endParaRPr lang="ru-RU" sz="1200" dirty="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38100" marR="38100" indent="142875" algn="ctr">
                        <a:spcBef>
                          <a:spcPts val="300"/>
                        </a:spcBef>
                        <a:spcAft>
                          <a:spcPts val="0"/>
                        </a:spcAft>
                      </a:pPr>
                      <a:r>
                        <a:rPr lang="ru-RU" sz="1000" b="1">
                          <a:solidFill>
                            <a:srgbClr val="000000"/>
                          </a:solidFill>
                          <a:latin typeface="Times New Roman"/>
                          <a:ea typeface="Gulim"/>
                        </a:rPr>
                        <a:t>4 и 5</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62000">
                <a:tc vMerge="1">
                  <a:txBody>
                    <a:bodyPr/>
                    <a:lstStyle/>
                    <a:p>
                      <a:endParaRPr lang="ru-RU"/>
                    </a:p>
                  </a:txBody>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Кол-во</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000" b="1">
                          <a:solidFill>
                            <a:srgbClr val="000000"/>
                          </a:solidFill>
                          <a:latin typeface="Times New Roman"/>
                          <a:ea typeface="Gulim"/>
                        </a:rPr>
                        <a:t>%</a:t>
                      </a:r>
                      <a:endParaRPr lang="ru-RU" sz="1200">
                        <a:solidFill>
                          <a:srgbClr val="000000"/>
                        </a:solidFill>
                        <a:latin typeface="Arial"/>
                        <a:ea typeface="Gulim"/>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38100" marR="38100" indent="142875" algn="ctr">
                        <a:spcBef>
                          <a:spcPts val="300"/>
                        </a:spcBef>
                        <a:spcAft>
                          <a:spcPts val="0"/>
                        </a:spcAft>
                      </a:pPr>
                      <a:r>
                        <a:rPr lang="ru-RU" sz="1000" dirty="0">
                          <a:solidFill>
                            <a:srgbClr val="000000"/>
                          </a:solidFill>
                          <a:latin typeface="Times New Roman"/>
                          <a:ea typeface="Gulim"/>
                        </a:rPr>
                        <a:t>Русский язык</a:t>
                      </a:r>
                      <a:endParaRPr lang="ru-RU" sz="1200" dirty="0">
                        <a:solidFill>
                          <a:srgbClr val="000000"/>
                        </a:solidFill>
                        <a:latin typeface="Arial"/>
                        <a:ea typeface="Gulim"/>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343</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1,5</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7218</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32,5</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8623</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38,8</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6041</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27,2</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14664</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42875" algn="ctr">
                        <a:spcBef>
                          <a:spcPts val="300"/>
                        </a:spcBef>
                        <a:spcAft>
                          <a:spcPts val="0"/>
                        </a:spcAft>
                      </a:pPr>
                      <a:r>
                        <a:rPr lang="ru-RU" sz="1800" dirty="0" smtClean="0">
                          <a:solidFill>
                            <a:srgbClr val="000000"/>
                          </a:solidFill>
                          <a:latin typeface="Times New Roman"/>
                          <a:ea typeface="Gulim"/>
                        </a:rPr>
                        <a:t>66</a:t>
                      </a:r>
                      <a:endParaRPr lang="ru-RU" sz="1800" dirty="0">
                        <a:solidFill>
                          <a:srgbClr val="000000"/>
                        </a:solidFill>
                        <a:latin typeface="Arial"/>
                        <a:ea typeface="Gulim"/>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93768" y="4999512"/>
            <a:ext cx="2345514" cy="923330"/>
          </a:xfrm>
          <a:prstGeom prst="rect">
            <a:avLst/>
          </a:prstGeom>
          <a:noFill/>
        </p:spPr>
        <p:txBody>
          <a:bodyPr wrap="square" rtlCol="0">
            <a:spAutoFit/>
          </a:bodyPr>
          <a:lstStyle/>
          <a:p>
            <a:r>
              <a:rPr lang="ru-RU" dirty="0" smtClean="0"/>
              <a:t>«2» больше на 1%</a:t>
            </a:r>
          </a:p>
          <a:p>
            <a:r>
              <a:rPr lang="ru-RU" dirty="0" smtClean="0"/>
              <a:t>«3» меньше на  6,8%</a:t>
            </a:r>
          </a:p>
          <a:p>
            <a:endParaRPr lang="ru-RU" dirty="0"/>
          </a:p>
        </p:txBody>
      </p:sp>
      <p:sp>
        <p:nvSpPr>
          <p:cNvPr id="9" name="TextBox 8"/>
          <p:cNvSpPr txBox="1"/>
          <p:nvPr/>
        </p:nvSpPr>
        <p:spPr>
          <a:xfrm>
            <a:off x="3218214" y="4975762"/>
            <a:ext cx="2245038" cy="923330"/>
          </a:xfrm>
          <a:prstGeom prst="rect">
            <a:avLst/>
          </a:prstGeom>
          <a:noFill/>
        </p:spPr>
        <p:txBody>
          <a:bodyPr wrap="none" rtlCol="0">
            <a:spAutoFit/>
          </a:bodyPr>
          <a:lstStyle/>
          <a:p>
            <a:r>
              <a:rPr lang="ru-RU" dirty="0" smtClean="0"/>
              <a:t>«4» больше  на 1%</a:t>
            </a:r>
          </a:p>
          <a:p>
            <a:r>
              <a:rPr lang="ru-RU" dirty="0" smtClean="0"/>
              <a:t>«5» больше  на  4,7%</a:t>
            </a:r>
          </a:p>
          <a:p>
            <a:endParaRPr lang="ru-RU" dirty="0"/>
          </a:p>
        </p:txBody>
      </p:sp>
      <p:sp>
        <p:nvSpPr>
          <p:cNvPr id="10" name="TextBox 9"/>
          <p:cNvSpPr txBox="1"/>
          <p:nvPr/>
        </p:nvSpPr>
        <p:spPr>
          <a:xfrm>
            <a:off x="6006936" y="5009409"/>
            <a:ext cx="2345514" cy="646331"/>
          </a:xfrm>
          <a:prstGeom prst="rect">
            <a:avLst/>
          </a:prstGeom>
          <a:noFill/>
        </p:spPr>
        <p:txBody>
          <a:bodyPr wrap="square" rtlCol="0">
            <a:spAutoFit/>
          </a:bodyPr>
          <a:lstStyle/>
          <a:p>
            <a:r>
              <a:rPr lang="ru-RU" dirty="0" smtClean="0"/>
              <a:t>«4» и «5» – больше на  5,7 %</a:t>
            </a:r>
            <a:endParaRPr lang="ru-RU" dirty="0"/>
          </a:p>
        </p:txBody>
      </p:sp>
      <p:sp>
        <p:nvSpPr>
          <p:cNvPr id="11" name="Номер слайда 10"/>
          <p:cNvSpPr>
            <a:spLocks noGrp="1"/>
          </p:cNvSpPr>
          <p:nvPr>
            <p:ph type="sldNum" sz="quarter" idx="12"/>
          </p:nvPr>
        </p:nvSpPr>
        <p:spPr/>
        <p:txBody>
          <a:bodyPr/>
          <a:lstStyle/>
          <a:p>
            <a:fld id="{1C5C7EFC-FB93-4B0A-97A4-5DFF6022B23C}"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3" name="TextBox 2"/>
          <p:cNvSpPr txBox="1"/>
          <p:nvPr/>
        </p:nvSpPr>
        <p:spPr>
          <a:xfrm>
            <a:off x="2541317" y="724394"/>
            <a:ext cx="4227617" cy="461665"/>
          </a:xfrm>
          <a:prstGeom prst="rect">
            <a:avLst/>
          </a:prstGeom>
          <a:noFill/>
        </p:spPr>
        <p:txBody>
          <a:bodyPr wrap="square" rtlCol="0">
            <a:spAutoFit/>
          </a:bodyPr>
          <a:lstStyle/>
          <a:p>
            <a:r>
              <a:rPr lang="ru-RU" sz="2400" b="1" dirty="0" smtClean="0">
                <a:solidFill>
                  <a:srgbClr val="FF0000"/>
                </a:solidFill>
                <a:latin typeface="Monotype Corsiva" pitchFamily="66" charset="0"/>
              </a:rPr>
              <a:t>Анализ   написания     изложения</a:t>
            </a:r>
            <a:endParaRPr lang="ru-RU" sz="2400" b="1" dirty="0">
              <a:solidFill>
                <a:srgbClr val="FF0000"/>
              </a:solidFill>
              <a:latin typeface="Monotype Corsiva" pitchFamily="66" charset="0"/>
            </a:endParaRPr>
          </a:p>
        </p:txBody>
      </p:sp>
      <p:sp>
        <p:nvSpPr>
          <p:cNvPr id="32769" name="Rectangle 1"/>
          <p:cNvSpPr>
            <a:spLocks noChangeArrowheads="1"/>
          </p:cNvSpPr>
          <p:nvPr/>
        </p:nvSpPr>
        <p:spPr bwMode="auto">
          <a:xfrm>
            <a:off x="532330" y="1140032"/>
            <a:ext cx="7982278" cy="9233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ea typeface="Gulim" pitchFamily="34" charset="-127"/>
                <a:cs typeface="Times New Roman" pitchFamily="18" charset="0"/>
              </a:rPr>
              <a:t>П</a:t>
            </a:r>
            <a:r>
              <a:rPr kumimoji="0" lang="ru-RU" b="0" i="0" u="none" strike="noStrike" cap="none" normalizeH="0" baseline="0" dirty="0" smtClean="0">
                <a:ln>
                  <a:noFill/>
                </a:ln>
                <a:solidFill>
                  <a:schemeClr val="tx1"/>
                </a:solidFill>
                <a:effectLst/>
                <a:latin typeface="Times New Roman" pitchFamily="18" charset="0"/>
                <a:ea typeface="Gulim" pitchFamily="34" charset="-127"/>
                <a:cs typeface="Times New Roman" pitchFamily="18" charset="0"/>
              </a:rPr>
              <a:t>одавляющее большинство выпускников продемонстрировали способности верно передавать основное содержание прослушанного текста, не искажая основную мысль текста и сохраняя важные для её восприятия </a:t>
            </a:r>
            <a:r>
              <a:rPr kumimoji="0" lang="ru-RU" b="0" i="0" u="none" strike="noStrike" cap="none" normalizeH="0" baseline="0" dirty="0" err="1" smtClean="0">
                <a:ln>
                  <a:noFill/>
                </a:ln>
                <a:solidFill>
                  <a:schemeClr val="tx1"/>
                </a:solidFill>
                <a:effectLst/>
                <a:latin typeface="Times New Roman" pitchFamily="18" charset="0"/>
                <a:ea typeface="Gulim" pitchFamily="34" charset="-127"/>
                <a:cs typeface="Times New Roman" pitchFamily="18" charset="0"/>
              </a:rPr>
              <a:t>микротемы</a:t>
            </a:r>
            <a:r>
              <a:rPr kumimoji="0" lang="ru-RU" b="0" i="0" u="none" strike="noStrike" cap="none" normalizeH="0" baseline="0" dirty="0" smtClean="0">
                <a:ln>
                  <a:noFill/>
                </a:ln>
                <a:solidFill>
                  <a:schemeClr val="tx1"/>
                </a:solidFill>
                <a:effectLst/>
                <a:latin typeface="Times New Roman" pitchFamily="18" charset="0"/>
                <a:ea typeface="Gulim" pitchFamily="34" charset="-127"/>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682831" y="2175831"/>
            <a:ext cx="7796151" cy="923330"/>
          </a:xfrm>
          <a:prstGeom prst="rect">
            <a:avLst/>
          </a:prstGeom>
        </p:spPr>
        <p:txBody>
          <a:bodyPr wrap="square">
            <a:spAutoFit/>
          </a:bodyPr>
          <a:lstStyle/>
          <a:p>
            <a:r>
              <a:rPr lang="ru-RU" dirty="0" smtClean="0"/>
              <a:t>В 2015 г.:  ИК1 - 97,6 %.                     -  95 %     в 2014 г.</a:t>
            </a:r>
          </a:p>
          <a:p>
            <a:r>
              <a:rPr lang="ru-RU" dirty="0" smtClean="0"/>
              <a:t>                   ИК2 - 97,9%                       -  96,2 % </a:t>
            </a:r>
          </a:p>
          <a:p>
            <a:r>
              <a:rPr lang="ru-RU" dirty="0" smtClean="0"/>
              <a:t>                   ИК3 - 94%                          -  91,1%</a:t>
            </a:r>
            <a:endParaRPr lang="ru-RU" dirty="0"/>
          </a:p>
        </p:txBody>
      </p:sp>
      <p:sp>
        <p:nvSpPr>
          <p:cNvPr id="6" name="TextBox 5"/>
          <p:cNvSpPr txBox="1"/>
          <p:nvPr/>
        </p:nvSpPr>
        <p:spPr>
          <a:xfrm>
            <a:off x="641269" y="3087585"/>
            <a:ext cx="7478446" cy="1569660"/>
          </a:xfrm>
          <a:prstGeom prst="rect">
            <a:avLst/>
          </a:prstGeom>
          <a:noFill/>
        </p:spPr>
        <p:txBody>
          <a:bodyPr wrap="square" rtlCol="0">
            <a:spAutoFit/>
          </a:bodyPr>
          <a:lstStyle/>
          <a:p>
            <a:r>
              <a:rPr lang="ru-RU" sz="2400" b="1" dirty="0" smtClean="0">
                <a:solidFill>
                  <a:srgbClr val="FF0000"/>
                </a:solidFill>
                <a:latin typeface="Monotype Corsiva" pitchFamily="66" charset="0"/>
              </a:rPr>
              <a:t>Типичные ошибки:</a:t>
            </a:r>
          </a:p>
          <a:p>
            <a:r>
              <a:rPr lang="ru-RU" dirty="0" smtClean="0">
                <a:solidFill>
                  <a:srgbClr val="002060"/>
                </a:solidFill>
              </a:rPr>
              <a:t>«</a:t>
            </a:r>
            <a:r>
              <a:rPr lang="ru-RU" b="1" i="1" dirty="0" smtClean="0">
                <a:solidFill>
                  <a:srgbClr val="002060"/>
                </a:solidFill>
                <a:latin typeface="Segoe Script" pitchFamily="34" charset="0"/>
              </a:rPr>
              <a:t>И самая большая проблема – ослабление семьи в воспитании ребенка</a:t>
            </a:r>
            <a:r>
              <a:rPr lang="ru-RU" dirty="0" smtClean="0">
                <a:solidFill>
                  <a:srgbClr val="002060"/>
                </a:solidFill>
              </a:rPr>
              <a:t>»   </a:t>
            </a:r>
            <a:r>
              <a:rPr lang="ru-RU" dirty="0" smtClean="0"/>
              <a:t>(экзаменуемый пропустил слово «влияния»)</a:t>
            </a:r>
          </a:p>
          <a:p>
            <a:endParaRPr lang="ru-RU" dirty="0" smtClean="0"/>
          </a:p>
          <a:p>
            <a:endParaRPr lang="ru-RU" dirty="0"/>
          </a:p>
        </p:txBody>
      </p:sp>
      <p:sp>
        <p:nvSpPr>
          <p:cNvPr id="7" name="Прямоугольник 6"/>
          <p:cNvSpPr/>
          <p:nvPr/>
        </p:nvSpPr>
        <p:spPr>
          <a:xfrm>
            <a:off x="635329" y="4111370"/>
            <a:ext cx="7499268" cy="923330"/>
          </a:xfrm>
          <a:prstGeom prst="rect">
            <a:avLst/>
          </a:prstGeom>
        </p:spPr>
        <p:txBody>
          <a:bodyPr wrap="square">
            <a:spAutoFit/>
          </a:bodyPr>
          <a:lstStyle/>
          <a:p>
            <a:r>
              <a:rPr lang="ru-RU" dirty="0" smtClean="0"/>
              <a:t>«</a:t>
            </a:r>
            <a:r>
              <a:rPr lang="ru-RU" b="1" dirty="0" smtClean="0">
                <a:solidFill>
                  <a:srgbClr val="002060"/>
                </a:solidFill>
                <a:latin typeface="Segoe Script" pitchFamily="34" charset="0"/>
              </a:rPr>
              <a:t>И самая большая проблема – ослабление семейных уст</a:t>
            </a:r>
            <a:r>
              <a:rPr lang="ru-RU" dirty="0" smtClean="0"/>
              <a:t>» (экзаменуемый не различает лексического значения слов «уз» и «уст», которые являются омофонами)</a:t>
            </a:r>
            <a:endParaRPr lang="ru-RU" dirty="0"/>
          </a:p>
        </p:txBody>
      </p:sp>
      <p:sp>
        <p:nvSpPr>
          <p:cNvPr id="8" name="Прямоугольник 7"/>
          <p:cNvSpPr/>
          <p:nvPr/>
        </p:nvSpPr>
        <p:spPr>
          <a:xfrm>
            <a:off x="754083" y="5065264"/>
            <a:ext cx="7641772" cy="923330"/>
          </a:xfrm>
          <a:prstGeom prst="rect">
            <a:avLst/>
          </a:prstGeom>
        </p:spPr>
        <p:txBody>
          <a:bodyPr wrap="square">
            <a:spAutoFit/>
          </a:bodyPr>
          <a:lstStyle/>
          <a:p>
            <a:r>
              <a:rPr lang="ru-RU" dirty="0" smtClean="0"/>
              <a:t>«</a:t>
            </a:r>
            <a:r>
              <a:rPr lang="ru-RU" b="1" dirty="0" smtClean="0">
                <a:solidFill>
                  <a:srgbClr val="002060"/>
                </a:solidFill>
                <a:latin typeface="Segoe Script" pitchFamily="34" charset="0"/>
              </a:rPr>
              <a:t>Другая крайность это тоже следствие ослабление семейного круга</a:t>
            </a:r>
            <a:r>
              <a:rPr lang="ru-RU" dirty="0" smtClean="0"/>
              <a:t>»  (экзаменуемый не демонстрирует способности точно и грамотно выразить мысль)</a:t>
            </a:r>
            <a:endParaRPr lang="ru-RU" dirty="0"/>
          </a:p>
        </p:txBody>
      </p:sp>
      <p:sp>
        <p:nvSpPr>
          <p:cNvPr id="9" name="Номер слайда 8"/>
          <p:cNvSpPr>
            <a:spLocks noGrp="1"/>
          </p:cNvSpPr>
          <p:nvPr>
            <p:ph type="sldNum" sz="quarter" idx="12"/>
          </p:nvPr>
        </p:nvSpPr>
        <p:spPr/>
        <p:txBody>
          <a:bodyPr/>
          <a:lstStyle/>
          <a:p>
            <a:fld id="{1C5C7EFC-FB93-4B0A-97A4-5DFF6022B23C}"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3" name="TextBox 2"/>
          <p:cNvSpPr txBox="1"/>
          <p:nvPr/>
        </p:nvSpPr>
        <p:spPr>
          <a:xfrm>
            <a:off x="2244437" y="0"/>
            <a:ext cx="4801699" cy="461665"/>
          </a:xfrm>
          <a:prstGeom prst="rect">
            <a:avLst/>
          </a:prstGeom>
          <a:solidFill>
            <a:srgbClr val="FFFFCD"/>
          </a:solidFill>
          <a:ln>
            <a:noFill/>
          </a:ln>
        </p:spPr>
        <p:txBody>
          <a:bodyPr wrap="none" rtlCol="0">
            <a:spAutoFit/>
          </a:bodyPr>
          <a:lstStyle/>
          <a:p>
            <a:r>
              <a:rPr lang="ru-RU" sz="2400" b="1" dirty="0" smtClean="0">
                <a:ln>
                  <a:solidFill>
                    <a:srgbClr val="0070C0"/>
                  </a:solidFill>
                </a:ln>
                <a:solidFill>
                  <a:srgbClr val="7030A0"/>
                </a:solidFill>
              </a:rPr>
              <a:t>Анализ выполнения третьей части</a:t>
            </a:r>
            <a:endParaRPr lang="ru-RU" sz="2400" b="1" dirty="0">
              <a:ln>
                <a:solidFill>
                  <a:srgbClr val="0070C0"/>
                </a:solidFill>
              </a:ln>
              <a:solidFill>
                <a:srgbClr val="7030A0"/>
              </a:solidFill>
            </a:endParaRPr>
          </a:p>
        </p:txBody>
      </p:sp>
      <p:sp>
        <p:nvSpPr>
          <p:cNvPr id="33793" name="Rectangle 1"/>
          <p:cNvSpPr>
            <a:spLocks noChangeArrowheads="1"/>
          </p:cNvSpPr>
          <p:nvPr/>
        </p:nvSpPr>
        <p:spPr bwMode="auto">
          <a:xfrm>
            <a:off x="142504" y="814195"/>
            <a:ext cx="3546922" cy="5078313"/>
          </a:xfrm>
          <a:prstGeom prst="rect">
            <a:avLst/>
          </a:prstGeom>
          <a:ln w="28575">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ru-RU" dirty="0" smtClean="0">
                <a:latin typeface="Arial" pitchFamily="34" charset="0"/>
                <a:ea typeface="Gulim" pitchFamily="34" charset="-127"/>
                <a:cs typeface="Arial" pitchFamily="34" charset="0"/>
              </a:rPr>
              <a:t>Некоторые экзаменуемые демонстрируют </a:t>
            </a:r>
            <a:r>
              <a:rPr lang="ru-RU" u="sng" dirty="0" smtClean="0">
                <a:latin typeface="Arial" pitchFamily="34" charset="0"/>
                <a:ea typeface="Gulim" pitchFamily="34" charset="-127"/>
                <a:cs typeface="Arial" pitchFamily="34" charset="0"/>
              </a:rPr>
              <a:t>неумение</a:t>
            </a:r>
            <a:r>
              <a:rPr lang="ru-RU" dirty="0" smtClean="0">
                <a:latin typeface="Arial" pitchFamily="34" charset="0"/>
                <a:ea typeface="Gulim" pitchFamily="34" charset="-127"/>
                <a:cs typeface="Arial" pitchFamily="34" charset="0"/>
              </a:rPr>
              <a:t>: </a:t>
            </a:r>
          </a:p>
          <a:p>
            <a:pPr marL="0" marR="0" lvl="0" indent="457200" defTabSz="914400" rtl="0" eaLnBrk="1" fontAlgn="base" latinLnBrk="0" hangingPunct="1">
              <a:lnSpc>
                <a:spcPct val="100000"/>
              </a:lnSpc>
              <a:spcBef>
                <a:spcPct val="0"/>
              </a:spcBef>
              <a:spcAft>
                <a:spcPct val="0"/>
              </a:spcAft>
              <a:buClrTx/>
              <a:buSzTx/>
              <a:buFontTx/>
              <a:buNone/>
              <a:tabLst/>
            </a:pPr>
            <a:r>
              <a:rPr lang="ru-RU" dirty="0" smtClean="0">
                <a:latin typeface="Arial" pitchFamily="34" charset="0"/>
                <a:ea typeface="Gulim" pitchFamily="34" charset="-127"/>
                <a:cs typeface="Arial" pitchFamily="34" charset="0"/>
              </a:rPr>
              <a:t>1.</a:t>
            </a:r>
            <a:r>
              <a:rPr lang="ru-RU" dirty="0" smtClean="0">
                <a:solidFill>
                  <a:srgbClr val="FF0000"/>
                </a:solidFill>
                <a:latin typeface="Arial" pitchFamily="34" charset="0"/>
                <a:ea typeface="Gulim" pitchFamily="34" charset="-127"/>
                <a:cs typeface="Arial" pitchFamily="34" charset="0"/>
              </a:rPr>
              <a:t> </a:t>
            </a:r>
            <a:r>
              <a:rPr kumimoji="0" lang="ru-RU" b="0" i="0" u="none" strike="noStrike" cap="none" normalizeH="0" baseline="0" dirty="0" smtClean="0">
                <a:ln>
                  <a:noFill/>
                </a:ln>
                <a:solidFill>
                  <a:srgbClr val="FF0000"/>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chemeClr val="accent1">
                    <a:lumMod val="75000"/>
                  </a:schemeClr>
                </a:solidFill>
                <a:effectLst/>
                <a:latin typeface="Arial" pitchFamily="34" charset="0"/>
                <a:ea typeface="Gulim" pitchFamily="34" charset="-127"/>
                <a:cs typeface="Arial" pitchFamily="34" charset="0"/>
              </a:rPr>
              <a:t>аргументировать тезис и делать вывод</a:t>
            </a:r>
            <a:r>
              <a:rPr lang="ru-RU" dirty="0" smtClean="0">
                <a:latin typeface="Arial" pitchFamily="34" charset="0"/>
                <a:ea typeface="Gulim" pitchFamily="34" charset="-127"/>
                <a:cs typeface="Arial" pitchFamily="34" charset="0"/>
              </a:rPr>
              <a:t>, т.е. </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работы не соответствуют заданному функционально-смысловому типу речи (рассуждению);</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2.</a:t>
            </a:r>
            <a:r>
              <a:rPr kumimoji="0" lang="ru-RU" b="0" i="0" u="none" strike="noStrike" cap="none" normalizeH="0" baseline="0" dirty="0" smtClean="0">
                <a:ln>
                  <a:noFill/>
                </a:ln>
                <a:solidFill>
                  <a:schemeClr val="accent1">
                    <a:lumMod val="75000"/>
                  </a:schemeClr>
                </a:solidFill>
                <a:effectLst/>
                <a:latin typeface="Arial" pitchFamily="34" charset="0"/>
                <a:ea typeface="Gulim" pitchFamily="34" charset="-127"/>
                <a:cs typeface="Arial" pitchFamily="34" charset="0"/>
              </a:rPr>
              <a:t>логично мыслить</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Gulim" pitchFamily="34" charset="-127"/>
                <a:cs typeface="Arial" pitchFamily="34" charset="0"/>
              </a:rPr>
              <a:t>объяснять на </a:t>
            </a:r>
            <a:r>
              <a:rPr kumimoji="0" lang="ru-RU" b="0" i="0" u="none" strike="noStrike" cap="none" normalizeH="0" baseline="0" dirty="0" smtClean="0">
                <a:ln>
                  <a:noFill/>
                </a:ln>
                <a:solidFill>
                  <a:schemeClr val="accent1">
                    <a:lumMod val="75000"/>
                  </a:schemeClr>
                </a:solidFill>
                <a:effectLst/>
                <a:latin typeface="Arial" pitchFamily="34" charset="0"/>
                <a:ea typeface="Gulim" pitchFamily="34" charset="-127"/>
                <a:cs typeface="Arial" pitchFamily="34" charset="0"/>
              </a:rPr>
              <a:t>теоретическом уровне </a:t>
            </a:r>
            <a:r>
              <a:rPr kumimoji="0" lang="ru-RU" b="1" i="0" u="none" strike="noStrike" cap="none" normalizeH="0" baseline="0" dirty="0" smtClean="0">
                <a:ln>
                  <a:noFill/>
                </a:ln>
                <a:solidFill>
                  <a:schemeClr val="accent1">
                    <a:lumMod val="75000"/>
                  </a:schemeClr>
                </a:solidFill>
                <a:effectLst/>
                <a:latin typeface="Arial" pitchFamily="34" charset="0"/>
                <a:ea typeface="Gulim" pitchFamily="34" charset="-127"/>
                <a:cs typeface="Arial" pitchFamily="34" charset="0"/>
              </a:rPr>
              <a:t>роль</a:t>
            </a:r>
            <a:r>
              <a:rPr kumimoji="0" lang="ru-RU" b="0" i="0" u="none" strike="noStrike" cap="none" normalizeH="0" baseline="0" dirty="0" smtClean="0">
                <a:ln>
                  <a:noFill/>
                </a:ln>
                <a:solidFill>
                  <a:schemeClr val="accent1">
                    <a:lumMod val="75000"/>
                  </a:schemeClr>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Gulim" pitchFamily="34" charset="-127"/>
                <a:cs typeface="Arial" pitchFamily="34" charset="0"/>
              </a:rPr>
              <a:t>конкретного языкового явления в тексте;</a:t>
            </a:r>
          </a:p>
          <a:p>
            <a:pPr marL="0" marR="0" lvl="0" indent="457200" algn="just"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Arial" pitchFamily="34" charset="0"/>
                <a:ea typeface="Gulim" pitchFamily="34" charset="-127"/>
                <a:cs typeface="Arial" pitchFamily="34" charset="0"/>
              </a:rPr>
              <a:t>3.</a:t>
            </a:r>
            <a:r>
              <a:rPr kumimoji="0" lang="ru-RU" b="0" i="0" u="none" strike="noStrike" cap="none" normalizeH="0" baseline="0" dirty="0" smtClean="0">
                <a:ln>
                  <a:noFill/>
                </a:ln>
                <a:solidFill>
                  <a:schemeClr val="accent1">
                    <a:lumMod val="75000"/>
                  </a:schemeClr>
                </a:solidFill>
                <a:effectLst/>
                <a:latin typeface="Arial" pitchFamily="34" charset="0"/>
                <a:ea typeface="Gulim" pitchFamily="34" charset="-127"/>
                <a:cs typeface="Arial" pitchFamily="34" charset="0"/>
              </a:rPr>
              <a:t>последовательно</a:t>
            </a:r>
            <a:r>
              <a:rPr kumimoji="0" lang="ru-RU" b="0" i="0" u="none" strike="noStrike" cap="none" normalizeH="0" baseline="0" dirty="0" smtClean="0">
                <a:ln>
                  <a:noFill/>
                </a:ln>
                <a:solidFill>
                  <a:srgbClr val="000000"/>
                </a:solidFill>
                <a:effectLst/>
                <a:latin typeface="Arial" pitchFamily="34" charset="0"/>
                <a:ea typeface="Gulim" pitchFamily="34" charset="-127"/>
                <a:cs typeface="Arial" pitchFamily="34" charset="0"/>
              </a:rPr>
              <a:t> и </a:t>
            </a:r>
            <a:r>
              <a:rPr kumimoji="0" lang="ru-RU" b="0" i="0" u="none" strike="noStrike" cap="none" normalizeH="0" baseline="0" dirty="0" smtClean="0">
                <a:ln>
                  <a:noFill/>
                </a:ln>
                <a:solidFill>
                  <a:schemeClr val="accent1">
                    <a:lumMod val="75000"/>
                  </a:schemeClr>
                </a:solidFill>
                <a:effectLst/>
                <a:latin typeface="Arial" pitchFamily="34" charset="0"/>
                <a:ea typeface="Gulim" pitchFamily="34" charset="-127"/>
                <a:cs typeface="Arial" pitchFamily="34" charset="0"/>
              </a:rPr>
              <a:t>связно</a:t>
            </a:r>
            <a:r>
              <a:rPr kumimoji="0" lang="ru-RU" b="0" i="0" u="none" strike="noStrike" cap="none" normalizeH="0" baseline="0" dirty="0" smtClean="0">
                <a:ln>
                  <a:noFill/>
                </a:ln>
                <a:solidFill>
                  <a:srgbClr val="FF0000"/>
                </a:solidFill>
                <a:effectLst/>
                <a:latin typeface="Arial" pitchFamily="34" charset="0"/>
                <a:ea typeface="Gulim" pitchFamily="34" charset="-127"/>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Gulim" pitchFamily="34" charset="-127"/>
                <a:cs typeface="Arial" pitchFamily="34" charset="0"/>
              </a:rPr>
              <a:t>строить собственное высказывание, делить текст на смысловые части;</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Gulim" pitchFamily="34" charset="-127"/>
                <a:cs typeface="Arial" pitchFamily="34" charset="0"/>
              </a:rPr>
              <a:t>4.уместно использовать языковые средства логической связи.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413162" y="285007"/>
            <a:ext cx="728084" cy="461665"/>
          </a:xfrm>
          <a:prstGeom prst="rect">
            <a:avLst/>
          </a:prstGeom>
          <a:noFill/>
        </p:spPr>
        <p:txBody>
          <a:bodyPr wrap="none" rtlCol="0">
            <a:spAutoFit/>
          </a:bodyPr>
          <a:lstStyle/>
          <a:p>
            <a:r>
              <a:rPr lang="ru-RU" sz="2400" b="1" dirty="0" smtClean="0">
                <a:solidFill>
                  <a:srgbClr val="800080"/>
                </a:solidFill>
              </a:rPr>
              <a:t>15.1</a:t>
            </a:r>
            <a:endParaRPr lang="ru-RU" sz="2400" b="1" dirty="0">
              <a:solidFill>
                <a:srgbClr val="800080"/>
              </a:solidFill>
            </a:endParaRPr>
          </a:p>
        </p:txBody>
      </p:sp>
      <p:sp>
        <p:nvSpPr>
          <p:cNvPr id="33794" name="Rectangle 2"/>
          <p:cNvSpPr>
            <a:spLocks noChangeArrowheads="1"/>
          </p:cNvSpPr>
          <p:nvPr/>
        </p:nvSpPr>
        <p:spPr bwMode="auto">
          <a:xfrm>
            <a:off x="3933425" y="1080655"/>
            <a:ext cx="2134866" cy="3970318"/>
          </a:xfrm>
          <a:prstGeom prst="rect">
            <a:avLst/>
          </a:prstGeom>
          <a:ln w="28575">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Некоторые экзаменуемые   затруднялись в объяснении понимания  фрагмента текста. Приводя цитату, </a:t>
            </a:r>
            <a:r>
              <a:rPr kumimoji="0" lang="ru-RU" b="0" i="0" u="none" strike="noStrike" cap="none" normalizeH="0" baseline="0" dirty="0" smtClean="0">
                <a:ln>
                  <a:noFill/>
                </a:ln>
                <a:solidFill>
                  <a:srgbClr val="00B050"/>
                </a:solidFill>
                <a:effectLst/>
                <a:latin typeface="Arial" pitchFamily="34" charset="0"/>
                <a:ea typeface="Gulim" pitchFamily="34" charset="-127"/>
                <a:cs typeface="Arial" pitchFamily="34" charset="0"/>
              </a:rPr>
              <a:t>не комментировали  </a:t>
            </a: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её в связи с идеей  всего текста, что не  засчитывалось как аргумент.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4712523" y="306779"/>
            <a:ext cx="732893" cy="461665"/>
          </a:xfrm>
          <a:prstGeom prst="rect">
            <a:avLst/>
          </a:prstGeom>
          <a:noFill/>
        </p:spPr>
        <p:txBody>
          <a:bodyPr wrap="none" rtlCol="0">
            <a:spAutoFit/>
          </a:bodyPr>
          <a:lstStyle/>
          <a:p>
            <a:r>
              <a:rPr lang="ru-RU" sz="2400" b="1" dirty="0" smtClean="0">
                <a:solidFill>
                  <a:srgbClr val="800080"/>
                </a:solidFill>
              </a:rPr>
              <a:t>15.2</a:t>
            </a:r>
            <a:endParaRPr lang="ru-RU" sz="2400" b="1" dirty="0">
              <a:solidFill>
                <a:srgbClr val="800080"/>
              </a:solidFill>
            </a:endParaRPr>
          </a:p>
        </p:txBody>
      </p:sp>
      <p:sp>
        <p:nvSpPr>
          <p:cNvPr id="9" name="Прямоугольник 8"/>
          <p:cNvSpPr/>
          <p:nvPr/>
        </p:nvSpPr>
        <p:spPr>
          <a:xfrm>
            <a:off x="6382987" y="913181"/>
            <a:ext cx="2606634" cy="4524315"/>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t> </a:t>
            </a:r>
            <a:r>
              <a:rPr lang="ru-RU" dirty="0" smtClean="0">
                <a:latin typeface="Arial" pitchFamily="34" charset="0"/>
                <a:cs typeface="Arial" pitchFamily="34" charset="0"/>
              </a:rPr>
              <a:t>Некоторые экзаменуемые затруднялись в </a:t>
            </a:r>
            <a:r>
              <a:rPr lang="ru-RU" dirty="0" smtClean="0">
                <a:solidFill>
                  <a:schemeClr val="accent2">
                    <a:lumMod val="75000"/>
                  </a:schemeClr>
                </a:solidFill>
                <a:latin typeface="Arial" pitchFamily="34" charset="0"/>
                <a:cs typeface="Arial" pitchFamily="34" charset="0"/>
              </a:rPr>
              <a:t>формулировке основного понятия</a:t>
            </a:r>
            <a:r>
              <a:rPr lang="ru-RU" dirty="0" smtClean="0">
                <a:latin typeface="Arial" pitchFamily="34" charset="0"/>
                <a:cs typeface="Arial" pitchFamily="34" charset="0"/>
              </a:rPr>
              <a:t>. В качестве аргументов приводили не примеры из  газет, журналов,  художественных произведений, а </a:t>
            </a:r>
            <a:r>
              <a:rPr lang="ru-RU" dirty="0" smtClean="0">
                <a:solidFill>
                  <a:srgbClr val="FF0000"/>
                </a:solidFill>
                <a:latin typeface="Arial" pitchFamily="34" charset="0"/>
                <a:cs typeface="Arial" pitchFamily="34" charset="0"/>
              </a:rPr>
              <a:t>«заезженные» смоделированные ситуации </a:t>
            </a:r>
            <a:r>
              <a:rPr lang="ru-RU" dirty="0" smtClean="0">
                <a:latin typeface="Arial" pitchFamily="34" charset="0"/>
                <a:cs typeface="Arial" pitchFamily="34" charset="0"/>
              </a:rPr>
              <a:t>(оказание помощи старушке, переходящей дорогу).</a:t>
            </a:r>
            <a:endParaRPr lang="ru-RU" dirty="0">
              <a:latin typeface="Arial" pitchFamily="34" charset="0"/>
              <a:cs typeface="Arial" pitchFamily="34" charset="0"/>
            </a:endParaRPr>
          </a:p>
        </p:txBody>
      </p:sp>
      <p:sp>
        <p:nvSpPr>
          <p:cNvPr id="10" name="TextBox 9"/>
          <p:cNvSpPr txBox="1"/>
          <p:nvPr/>
        </p:nvSpPr>
        <p:spPr>
          <a:xfrm>
            <a:off x="7323116" y="316675"/>
            <a:ext cx="732893" cy="461665"/>
          </a:xfrm>
          <a:prstGeom prst="rect">
            <a:avLst/>
          </a:prstGeom>
          <a:noFill/>
        </p:spPr>
        <p:txBody>
          <a:bodyPr wrap="none" rtlCol="0">
            <a:spAutoFit/>
          </a:bodyPr>
          <a:lstStyle/>
          <a:p>
            <a:r>
              <a:rPr lang="ru-RU" sz="2400" b="1" dirty="0" smtClean="0">
                <a:solidFill>
                  <a:srgbClr val="800080"/>
                </a:solidFill>
              </a:rPr>
              <a:t>15.3</a:t>
            </a:r>
            <a:endParaRPr lang="ru-RU" sz="2400" b="1" dirty="0">
              <a:solidFill>
                <a:srgbClr val="800080"/>
              </a:solidFill>
            </a:endParaRPr>
          </a:p>
        </p:txBody>
      </p:sp>
      <p:sp>
        <p:nvSpPr>
          <p:cNvPr id="11" name="Номер слайда 10"/>
          <p:cNvSpPr>
            <a:spLocks noGrp="1"/>
          </p:cNvSpPr>
          <p:nvPr>
            <p:ph type="sldNum" sz="quarter" idx="12"/>
          </p:nvPr>
        </p:nvSpPr>
        <p:spPr/>
        <p:txBody>
          <a:bodyPr/>
          <a:lstStyle/>
          <a:p>
            <a:fld id="{1C5C7EFC-FB93-4B0A-97A4-5DFF6022B23C}"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7" name="Горизонтальный свиток 6"/>
          <p:cNvSpPr/>
          <p:nvPr/>
        </p:nvSpPr>
        <p:spPr>
          <a:xfrm>
            <a:off x="1128153" y="1011910"/>
            <a:ext cx="6709559" cy="4048899"/>
          </a:xfrm>
          <a:prstGeom prst="horizontalScroll">
            <a:avLst/>
          </a:prstGeom>
          <a:solidFill>
            <a:schemeClr val="accent2">
              <a:lumMod val="60000"/>
              <a:lumOff val="40000"/>
            </a:schemeClr>
          </a:solidFill>
          <a:ln>
            <a:solidFill>
              <a:schemeClr val="accent2">
                <a:lumMod val="50000"/>
              </a:schemeClr>
            </a:solidFill>
          </a:ln>
        </p:spPr>
        <p:txBody>
          <a:bodyPr wrap="square">
            <a:spAutoFit/>
          </a:bodyPr>
          <a:lstStyle/>
          <a:p>
            <a:r>
              <a:rPr lang="ru-RU" sz="3200" i="1" dirty="0" smtClean="0"/>
              <a:t>Большинство экзаменационных работ выпускников 2015 года отличается   высоким уровнем качества: показатели выполнения 3 части в  диапазоне </a:t>
            </a:r>
            <a:r>
              <a:rPr lang="ru-RU" sz="3200" b="1" i="1" dirty="0" smtClean="0">
                <a:solidFill>
                  <a:srgbClr val="FFFF00"/>
                </a:solidFill>
              </a:rPr>
              <a:t>92-94%!</a:t>
            </a:r>
            <a:endParaRPr lang="ru-RU" sz="3200" b="1" i="1" dirty="0">
              <a:solidFill>
                <a:srgbClr val="FFFF00"/>
              </a:solidFill>
            </a:endParaRPr>
          </a:p>
        </p:txBody>
      </p:sp>
      <p:sp>
        <p:nvSpPr>
          <p:cNvPr id="4" name="Номер слайда 3"/>
          <p:cNvSpPr>
            <a:spLocks noGrp="1"/>
          </p:cNvSpPr>
          <p:nvPr>
            <p:ph type="sldNum" sz="quarter" idx="12"/>
          </p:nvPr>
        </p:nvSpPr>
        <p:spPr/>
        <p:txBody>
          <a:bodyPr/>
          <a:lstStyle/>
          <a:p>
            <a:fld id="{1C5C7EFC-FB93-4B0A-97A4-5DFF6022B23C}"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C5C7EFC-FB93-4B0A-97A4-5DFF6022B23C}" type="slidenum">
              <a:rPr lang="ru-RU" smtClean="0"/>
              <a:pPr/>
              <a:t>25</a:t>
            </a:fld>
            <a:endParaRPr lang="ru-RU"/>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graphicFrame>
        <p:nvGraphicFramePr>
          <p:cNvPr id="5" name="Таблица 4"/>
          <p:cNvGraphicFramePr>
            <a:graphicFrameLocks noGrp="1"/>
          </p:cNvGraphicFramePr>
          <p:nvPr/>
        </p:nvGraphicFramePr>
        <p:xfrm>
          <a:off x="1068779" y="1088241"/>
          <a:ext cx="7125195" cy="4296426"/>
        </p:xfrm>
        <a:graphic>
          <a:graphicData uri="http://schemas.openxmlformats.org/drawingml/2006/table">
            <a:tbl>
              <a:tblPr firstRow="1" bandRow="1">
                <a:tableStyleId>{5C22544A-7EE6-4342-B048-85BDC9FD1C3A}</a:tableStyleId>
              </a:tblPr>
              <a:tblGrid>
                <a:gridCol w="1716524"/>
                <a:gridCol w="5408671"/>
              </a:tblGrid>
              <a:tr h="6693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solidFill>
                            <a:schemeClr val="tx1"/>
                          </a:solidFill>
                        </a:rPr>
                        <a:t>Досрочный период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p>
                  </a:txBody>
                  <a:tcPr/>
                </a:tc>
              </a:tr>
              <a:tr h="370840">
                <a:tc>
                  <a:txBody>
                    <a:bodyPr/>
                    <a:lstStyle/>
                    <a:p>
                      <a:r>
                        <a:rPr lang="ru-RU" sz="2400" dirty="0" smtClean="0"/>
                        <a:t>20.04 (ср)</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800" dirty="0" smtClean="0"/>
                        <a:t>5.05 (</a:t>
                      </a:r>
                      <a:r>
                        <a:rPr lang="ru-RU" sz="2800" dirty="0" err="1" smtClean="0"/>
                        <a:t>чт</a:t>
                      </a:r>
                      <a:r>
                        <a:rPr lang="ru-RU" sz="2800" dirty="0" smtClean="0"/>
                        <a:t>)  - резерв</a:t>
                      </a:r>
                      <a:endParaRPr lang="ru-R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2">
                  <a:txBody>
                    <a:bodyPr/>
                    <a:lstStyle/>
                    <a:p>
                      <a:pPr algn="ctr"/>
                      <a:r>
                        <a:rPr lang="ru-RU" sz="2800" b="1" dirty="0" smtClean="0">
                          <a:solidFill>
                            <a:srgbClr val="FF0000"/>
                          </a:solidFill>
                        </a:rPr>
                        <a:t>Основной  период </a:t>
                      </a:r>
                      <a:endParaRPr lang="ru-RU"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p>
                  </a:txBody>
                  <a:tcPr/>
                </a:tc>
              </a:tr>
              <a:tr h="370840">
                <a:tc>
                  <a:txBody>
                    <a:bodyPr/>
                    <a:lstStyle/>
                    <a:p>
                      <a:r>
                        <a:rPr lang="ru-RU" sz="2400" dirty="0" smtClean="0"/>
                        <a:t>3.06 (</a:t>
                      </a:r>
                      <a:r>
                        <a:rPr lang="ru-RU" sz="2400" dirty="0" err="1" smtClean="0"/>
                        <a:t>пт</a:t>
                      </a:r>
                      <a:r>
                        <a:rPr lang="ru-RU" sz="2400" dirty="0" smtClean="0"/>
                        <a:t>)</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800" dirty="0" smtClean="0"/>
                        <a:t>17.06(</a:t>
                      </a:r>
                      <a:r>
                        <a:rPr lang="ru-RU" sz="2800" dirty="0" err="1" smtClean="0"/>
                        <a:t>пт</a:t>
                      </a:r>
                      <a:r>
                        <a:rPr lang="ru-RU" sz="2800" dirty="0" smtClean="0"/>
                        <a:t>)</a:t>
                      </a:r>
                      <a:r>
                        <a:rPr lang="ru-RU" sz="2800" baseline="0" dirty="0" smtClean="0"/>
                        <a:t> - резерв</a:t>
                      </a:r>
                      <a:endParaRPr lang="ru-R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2">
                  <a:txBody>
                    <a:bodyPr/>
                    <a:lstStyle/>
                    <a:p>
                      <a:pPr algn="ctr"/>
                      <a:r>
                        <a:rPr lang="ru-RU" sz="2800" b="1" dirty="0" smtClean="0">
                          <a:solidFill>
                            <a:srgbClr val="00B050"/>
                          </a:solidFill>
                        </a:rPr>
                        <a:t>Дополнительный период </a:t>
                      </a:r>
                      <a:endParaRPr lang="ru-RU" sz="28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p>
                  </a:txBody>
                  <a:tcPr/>
                </a:tc>
              </a:tr>
              <a:tr h="370840">
                <a:tc>
                  <a:txBody>
                    <a:bodyPr/>
                    <a:lstStyle/>
                    <a:p>
                      <a:r>
                        <a:rPr lang="ru-RU" sz="2400" dirty="0" smtClean="0"/>
                        <a:t>1.08</a:t>
                      </a:r>
                      <a:r>
                        <a:rPr lang="ru-RU" sz="2400" baseline="0" dirty="0" smtClean="0"/>
                        <a:t> (</a:t>
                      </a:r>
                      <a:r>
                        <a:rPr lang="ru-RU" sz="2400" baseline="0" dirty="0" err="1" smtClean="0"/>
                        <a:t>пт</a:t>
                      </a:r>
                      <a:r>
                        <a:rPr lang="ru-RU" sz="2400" baseline="0" dirty="0" smtClean="0"/>
                        <a:t>)</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800" dirty="0" smtClean="0"/>
                        <a:t>12.08 (</a:t>
                      </a:r>
                      <a:r>
                        <a:rPr lang="ru-RU" sz="2800" dirty="0" err="1" smtClean="0"/>
                        <a:t>пт</a:t>
                      </a:r>
                      <a:r>
                        <a:rPr lang="ru-RU" sz="2800" dirty="0" smtClean="0"/>
                        <a:t>) - резерв</a:t>
                      </a:r>
                      <a:endParaRPr lang="ru-R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2">
                  <a:txBody>
                    <a:bodyPr/>
                    <a:lstStyle/>
                    <a:p>
                      <a:pPr algn="ctr"/>
                      <a:r>
                        <a:rPr lang="ru-RU" sz="2800" b="1" dirty="0" smtClean="0">
                          <a:solidFill>
                            <a:srgbClr val="00B050"/>
                          </a:solidFill>
                        </a:rPr>
                        <a:t>Дополнительный</a:t>
                      </a:r>
                      <a:r>
                        <a:rPr lang="ru-RU" sz="2800" b="1" baseline="0" dirty="0" smtClean="0">
                          <a:solidFill>
                            <a:srgbClr val="00B050"/>
                          </a:solidFill>
                        </a:rPr>
                        <a:t> период</a:t>
                      </a:r>
                      <a:endParaRPr lang="ru-RU" sz="28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p>
                  </a:txBody>
                  <a:tcPr/>
                </a:tc>
              </a:tr>
              <a:tr h="370840">
                <a:tc>
                  <a:txBody>
                    <a:bodyPr/>
                    <a:lstStyle/>
                    <a:p>
                      <a:r>
                        <a:rPr lang="ru-RU" sz="2400" dirty="0" smtClean="0"/>
                        <a:t>5.09 (</a:t>
                      </a:r>
                      <a:r>
                        <a:rPr lang="ru-RU" sz="2400" dirty="0" err="1" smtClean="0"/>
                        <a:t>пт</a:t>
                      </a:r>
                      <a:r>
                        <a:rPr lang="ru-RU" sz="2400" dirty="0" smtClean="0"/>
                        <a:t>)</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800" dirty="0" smtClean="0"/>
                        <a:t>15.09 (</a:t>
                      </a:r>
                      <a:r>
                        <a:rPr lang="ru-RU" sz="2800" dirty="0" err="1" smtClean="0"/>
                        <a:t>чт</a:t>
                      </a:r>
                      <a:r>
                        <a:rPr lang="ru-RU" sz="2800" dirty="0" smtClean="0"/>
                        <a:t>) - резерв</a:t>
                      </a:r>
                      <a:endParaRPr lang="ru-R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Прямоугольник 5"/>
          <p:cNvSpPr/>
          <p:nvPr/>
        </p:nvSpPr>
        <p:spPr>
          <a:xfrm>
            <a:off x="602388" y="146304"/>
            <a:ext cx="8139276" cy="707886"/>
          </a:xfrm>
          <a:prstGeom prst="rect">
            <a:avLst/>
          </a:prstGeom>
          <a:solidFill>
            <a:schemeClr val="bg1"/>
          </a:solidFill>
          <a:ln>
            <a:solidFill>
              <a:srgbClr val="FF0000"/>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C00000"/>
                </a:solidFill>
                <a:effectLst>
                  <a:outerShdw blurRad="76200" dist="50800" dir="5400000" algn="tl" rotWithShape="0">
                    <a:srgbClr val="000000">
                      <a:alpha val="65000"/>
                    </a:srgbClr>
                  </a:outerShdw>
                </a:effectLst>
              </a:rPr>
              <a:t>ГИА -2016. ОГЭ по русскому языку</a:t>
            </a:r>
            <a:endParaRPr lang="ru-RU" sz="40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7169" name="Rectangle 1"/>
          <p:cNvSpPr>
            <a:spLocks noChangeArrowheads="1"/>
          </p:cNvSpPr>
          <p:nvPr/>
        </p:nvSpPr>
        <p:spPr bwMode="auto">
          <a:xfrm>
            <a:off x="510637" y="973776"/>
            <a:ext cx="7873341" cy="4431983"/>
          </a:xfrm>
          <a:prstGeom prst="rect">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794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Проект  КИМ</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ОГЭ по русскому языку</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2016 г.: </a:t>
            </a:r>
          </a:p>
          <a:p>
            <a:pPr marL="0" marR="0" lvl="0" indent="2794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кодификатор, спецификация, демоверсия</a:t>
            </a:r>
          </a:p>
          <a:p>
            <a:pPr marL="0" marR="0" lvl="0" indent="2794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экзаменационной работы  представлены на сайтах:</a:t>
            </a:r>
          </a:p>
          <a:p>
            <a:pPr lvl="0" indent="279400" algn="just" fontAlgn="base">
              <a:spcBef>
                <a:spcPct val="0"/>
              </a:spcBef>
              <a:spcAft>
                <a:spcPct val="0"/>
              </a:spcAft>
            </a:pPr>
            <a:r>
              <a:rPr lang="ru-RU" sz="3600" b="1" dirty="0" smtClean="0">
                <a:solidFill>
                  <a:srgbClr val="FF0000"/>
                </a:solidFill>
                <a:latin typeface="Times New Roman" pitchFamily="18" charset="0"/>
                <a:ea typeface="Times New Roman" pitchFamily="18" charset="0"/>
                <a:cs typeface="Times New Roman" pitchFamily="18" charset="0"/>
              </a:rPr>
              <a:t>                 </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ege.edu.ru</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lvl="0" indent="279400" algn="just" fontAlgn="base">
              <a:spcBef>
                <a:spcPct val="0"/>
              </a:spcBef>
              <a:spcAft>
                <a:spcPct val="0"/>
              </a:spcAft>
            </a:pPr>
            <a:r>
              <a:rPr lang="ru-RU" sz="3600" b="1" dirty="0" smtClean="0">
                <a:solidFill>
                  <a:srgbClr val="FF0000"/>
                </a:solidFill>
                <a:latin typeface="Times New Roman" pitchFamily="18" charset="0"/>
                <a:ea typeface="Times New Roman" pitchFamily="18" charset="0"/>
                <a:cs typeface="Times New Roman" pitchFamily="18" charset="0"/>
              </a:rPr>
              <a:t>                  </a:t>
            </a:r>
            <a:r>
              <a:rPr lang="en-US" sz="3600" b="1" dirty="0" smtClean="0">
                <a:solidFill>
                  <a:srgbClr val="FF0000"/>
                </a:solidFill>
                <a:latin typeface="Times New Roman" pitchFamily="18" charset="0"/>
                <a:ea typeface="Times New Roman" pitchFamily="18" charset="0"/>
                <a:cs typeface="Times New Roman" pitchFamily="18" charset="0"/>
              </a:rPr>
              <a:t>http:ocmko.ru</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lvl="0" indent="279400" algn="just" fontAlgn="base">
              <a:spcBef>
                <a:spcPct val="0"/>
              </a:spcBef>
              <a:spcAft>
                <a:spcPct val="0"/>
              </a:spcAft>
            </a:pPr>
            <a:r>
              <a:rPr lang="ru-RU" sz="3600" b="1" dirty="0" smtClean="0">
                <a:solidFill>
                  <a:srgbClr val="FF0000"/>
                </a:solidFill>
                <a:latin typeface="Times New Roman" pitchFamily="18" charset="0"/>
                <a:ea typeface="Times New Roman" pitchFamily="18" charset="0"/>
                <a:cs typeface="Times New Roman" pitchFamily="18" charset="0"/>
              </a:rPr>
              <a:t>                  </a:t>
            </a:r>
            <a:r>
              <a:rPr lang="en-US" sz="3600" b="1" dirty="0" smtClean="0">
                <a:solidFill>
                  <a:srgbClr val="FF0000"/>
                </a:solidFill>
                <a:latin typeface="Times New Roman" pitchFamily="18" charset="0"/>
                <a:ea typeface="Times New Roman" pitchFamily="18" charset="0"/>
                <a:cs typeface="Times New Roman" pitchFamily="18" charset="0"/>
              </a:rPr>
              <a:t>http://fipi.ru</a:t>
            </a:r>
            <a:endPar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27940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lang="ru-RU" sz="3600" dirty="0" smtClean="0">
              <a:latin typeface="Times New Roman" pitchFamily="18" charset="0"/>
              <a:cs typeface="Times New Roman" pitchFamily="18" charset="0"/>
            </a:endParaRPr>
          </a:p>
          <a:p>
            <a:pPr marL="0" marR="0" lvl="0" indent="27940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1C5C7EFC-FB93-4B0A-97A4-5DFF6022B23C}" type="slidenum">
              <a:rPr lang="ru-RU" smtClean="0"/>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6" name="Прямоугольник 5"/>
          <p:cNvSpPr/>
          <p:nvPr/>
        </p:nvSpPr>
        <p:spPr>
          <a:xfrm>
            <a:off x="2831635" y="656839"/>
            <a:ext cx="4744821"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spc="50" dirty="0" smtClean="0">
                <a:ln w="11430"/>
                <a:solidFill>
                  <a:srgbClr val="FF0000"/>
                </a:solidFill>
                <a:effectLst>
                  <a:outerShdw blurRad="76200" dist="50800" dir="5400000" algn="tl" rotWithShape="0">
                    <a:srgbClr val="000000">
                      <a:alpha val="65000"/>
                    </a:srgbClr>
                  </a:outerShdw>
                </a:effectLst>
              </a:rPr>
              <a:t>Успешной </a:t>
            </a:r>
          </a:p>
          <a:p>
            <a:pPr algn="ctr"/>
            <a:r>
              <a:rPr lang="ru-RU" sz="6000" b="1" spc="50" dirty="0" smtClean="0">
                <a:ln w="11430"/>
                <a:solidFill>
                  <a:srgbClr val="FF0000"/>
                </a:solidFill>
                <a:effectLst>
                  <a:outerShdw blurRad="76200" dist="50800" dir="5400000" algn="tl" rotWithShape="0">
                    <a:srgbClr val="000000">
                      <a:alpha val="65000"/>
                    </a:srgbClr>
                  </a:outerShdw>
                </a:effectLst>
              </a:rPr>
              <a:t>сдачи </a:t>
            </a:r>
          </a:p>
          <a:p>
            <a:pPr algn="ctr"/>
            <a:r>
              <a:rPr lang="ru-RU" sz="6000" b="1" spc="50" dirty="0" smtClean="0">
                <a:ln w="11430"/>
                <a:solidFill>
                  <a:srgbClr val="FF0000"/>
                </a:solidFill>
                <a:effectLst>
                  <a:outerShdw blurRad="76200" dist="50800" dir="5400000" algn="tl" rotWithShape="0">
                    <a:srgbClr val="000000">
                      <a:alpha val="65000"/>
                    </a:srgbClr>
                  </a:outerShdw>
                </a:effectLst>
              </a:rPr>
              <a:t>экзаменов!</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7896" name="Picture 8" descr="http://www.playcast.ru/uploads/2014/07/21/9297667.png"/>
          <p:cNvPicPr>
            <a:picLocks noChangeAspect="1" noChangeArrowheads="1"/>
          </p:cNvPicPr>
          <p:nvPr/>
        </p:nvPicPr>
        <p:blipFill>
          <a:blip r:embed="rId3"/>
          <a:srcRect/>
          <a:stretch>
            <a:fillRect/>
          </a:stretch>
        </p:blipFill>
        <p:spPr bwMode="auto">
          <a:xfrm>
            <a:off x="6046210" y="3803099"/>
            <a:ext cx="2884033" cy="3054901"/>
          </a:xfrm>
          <a:prstGeom prst="rect">
            <a:avLst/>
          </a:prstGeom>
          <a:noFill/>
        </p:spPr>
      </p:pic>
      <p:sp>
        <p:nvSpPr>
          <p:cNvPr id="5" name="Номер слайда 4"/>
          <p:cNvSpPr>
            <a:spLocks noGrp="1"/>
          </p:cNvSpPr>
          <p:nvPr>
            <p:ph type="sldNum" sz="quarter" idx="12"/>
          </p:nvPr>
        </p:nvSpPr>
        <p:spPr/>
        <p:txBody>
          <a:bodyPr/>
          <a:lstStyle/>
          <a:p>
            <a:fld id="{1C5C7EFC-FB93-4B0A-97A4-5DFF6022B23C}" type="slidenum">
              <a:rPr lang="ru-RU" smtClean="0"/>
              <a:pPr/>
              <a:t>27</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9217" name="Rectangle 1"/>
          <p:cNvSpPr>
            <a:spLocks noChangeArrowheads="1"/>
          </p:cNvSpPr>
          <p:nvPr/>
        </p:nvSpPr>
        <p:spPr bwMode="auto">
          <a:xfrm>
            <a:off x="570016" y="249383"/>
            <a:ext cx="8075220" cy="1754326"/>
          </a:xfrm>
          <a:prstGeom prst="rect">
            <a:avLst/>
          </a:prstGeom>
          <a:ln w="28575">
            <a:solidFill>
              <a:srgbClr val="0070C0"/>
            </a:solidFill>
            <a:headEnd/>
            <a:tailEnd/>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Gulim" pitchFamily="34" charset="-127"/>
                <a:cs typeface="Times New Roman" pitchFamily="18" charset="0"/>
              </a:rPr>
              <a:t>Содержание экзаменационной работы определяется на основе Федерального компонента государственного стандарта основного общего образования по русскому языку (приказ Минобразования России от 05.03.2004 № 1089 «Об утверждении Федерального компонента государственных стандартов начального общего, основного общего и среднего (полного) общего образования»).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068781" y="2267381"/>
            <a:ext cx="7018316" cy="3416320"/>
          </a:xfrm>
          <a:prstGeom prst="rect">
            <a:avLst/>
          </a:prstGeom>
        </p:spPr>
        <p:txBody>
          <a:bodyPr wrap="square">
            <a:spAutoFit/>
          </a:bodyPr>
          <a:lstStyle/>
          <a:p>
            <a:r>
              <a:rPr lang="ru-RU" dirty="0" smtClean="0"/>
              <a:t>     Работа проверяет </a:t>
            </a:r>
            <a:r>
              <a:rPr lang="ru-RU" b="1" i="1" dirty="0" smtClean="0"/>
              <a:t>лингвистическую компетенцию</a:t>
            </a:r>
            <a:r>
              <a:rPr lang="ru-RU" dirty="0" smtClean="0"/>
              <a:t> обучающихся (знания о языке и речи; умение применять лингвистические знания в работе с языковым материалом, а также опознавательные, классификационные, аналитические учебно-языковые умения и навыки). </a:t>
            </a:r>
          </a:p>
          <a:p>
            <a:r>
              <a:rPr lang="ru-RU" dirty="0" smtClean="0"/>
              <a:t>      О степени </a:t>
            </a:r>
            <a:r>
              <a:rPr lang="ru-RU" dirty="0" err="1" smtClean="0"/>
              <a:t>сформированности</a:t>
            </a:r>
            <a:r>
              <a:rPr lang="ru-RU" dirty="0" smtClean="0"/>
              <a:t> </a:t>
            </a:r>
            <a:r>
              <a:rPr lang="ru-RU" b="1" i="1" dirty="0" smtClean="0"/>
              <a:t>языковой компетенции</a:t>
            </a:r>
            <a:r>
              <a:rPr lang="ru-RU" dirty="0" smtClean="0"/>
              <a:t> говорят умения и навыки обучающихся, связанные с соблюдением языковых норм (лексических, грамматических, стилистических, орфографических, пунктуационных). </a:t>
            </a:r>
          </a:p>
          <a:p>
            <a:r>
              <a:rPr lang="ru-RU" b="1" i="1" dirty="0" smtClean="0"/>
              <a:t>      Коммуникативная компетенция</a:t>
            </a:r>
            <a:r>
              <a:rPr lang="ru-RU" dirty="0" smtClean="0"/>
              <a:t> проверяется в работе на уровне владения обучающимися продуктивными и рецептивными навыками речевой деятельности.</a:t>
            </a:r>
            <a:endParaRPr lang="ru-RU" dirty="0"/>
          </a:p>
        </p:txBody>
      </p:sp>
      <p:sp>
        <p:nvSpPr>
          <p:cNvPr id="5" name="Номер слайда 4"/>
          <p:cNvSpPr>
            <a:spLocks noGrp="1"/>
          </p:cNvSpPr>
          <p:nvPr>
            <p:ph type="sldNum" sz="quarter" idx="12"/>
          </p:nvPr>
        </p:nvSpPr>
        <p:spPr/>
        <p:txBody>
          <a:bodyPr/>
          <a:lstStyle/>
          <a:p>
            <a:fld id="{1C5C7EFC-FB93-4B0A-97A4-5DFF6022B23C}" type="slidenum">
              <a:rPr lang="ru-RU" smtClean="0"/>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C5C7EFC-FB93-4B0A-97A4-5DFF6022B23C}" type="slidenum">
              <a:rPr lang="ru-RU" smtClean="0"/>
              <a:pPr/>
              <a:t>4</a:t>
            </a:fld>
            <a:endParaRPr lang="ru-RU"/>
          </a:p>
        </p:txBody>
      </p:sp>
      <p:pic>
        <p:nvPicPr>
          <p:cNvPr id="3" name="Picture 2" descr="http://ocmko.ru/files/25.png"/>
          <p:cNvPicPr>
            <a:picLocks noChangeAspect="1" noChangeArrowheads="1"/>
          </p:cNvPicPr>
          <p:nvPr/>
        </p:nvPicPr>
        <p:blipFill>
          <a:blip r:embed="rId2"/>
          <a:srcRect/>
          <a:stretch>
            <a:fillRect/>
          </a:stretch>
        </p:blipFill>
        <p:spPr bwMode="auto">
          <a:xfrm>
            <a:off x="-13509" y="0"/>
            <a:ext cx="905561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C5C7EFC-FB93-4B0A-97A4-5DFF6022B23C}" type="slidenum">
              <a:rPr lang="ru-RU" smtClean="0"/>
              <a:pPr/>
              <a:t>5</a:t>
            </a:fld>
            <a:endParaRPr lang="ru-RU"/>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4" name="TextBox 3"/>
          <p:cNvSpPr txBox="1"/>
          <p:nvPr/>
        </p:nvSpPr>
        <p:spPr>
          <a:xfrm>
            <a:off x="712836" y="787413"/>
            <a:ext cx="7797180" cy="1631216"/>
          </a:xfrm>
          <a:prstGeom prst="rect">
            <a:avLst/>
          </a:prstGeom>
          <a:noFill/>
        </p:spPr>
        <p:txBody>
          <a:bodyPr wrap="square" rtlCol="0">
            <a:spAutoFit/>
          </a:bodyPr>
          <a:lstStyle/>
          <a:p>
            <a:r>
              <a:rPr lang="ru-RU" sz="2000" dirty="0" smtClean="0">
                <a:solidFill>
                  <a:srgbClr val="C00000"/>
                </a:solidFill>
              </a:rPr>
              <a:t>*</a:t>
            </a:r>
            <a:r>
              <a:rPr lang="ru-RU" sz="2000" dirty="0" smtClean="0"/>
              <a:t>  Длительность экзамена – 235 минут ( 3 часа 55 минут)</a:t>
            </a:r>
          </a:p>
          <a:p>
            <a:r>
              <a:rPr lang="ru-RU" sz="2000" dirty="0" smtClean="0">
                <a:solidFill>
                  <a:srgbClr val="C00000"/>
                </a:solidFill>
              </a:rPr>
              <a:t>*</a:t>
            </a:r>
            <a:r>
              <a:rPr lang="ru-RU" sz="2000" dirty="0" smtClean="0"/>
              <a:t>  Удостоверение личности (оригинал) </a:t>
            </a:r>
            <a:r>
              <a:rPr lang="ru-RU" sz="2000" b="1" dirty="0" smtClean="0">
                <a:solidFill>
                  <a:srgbClr val="C00000"/>
                </a:solidFill>
              </a:rPr>
              <a:t>обязательно!</a:t>
            </a:r>
          </a:p>
          <a:p>
            <a:r>
              <a:rPr lang="ru-RU" sz="2000" dirty="0" smtClean="0">
                <a:solidFill>
                  <a:srgbClr val="C00000"/>
                </a:solidFill>
              </a:rPr>
              <a:t>* </a:t>
            </a:r>
            <a:r>
              <a:rPr lang="ru-RU" sz="2000" dirty="0" smtClean="0"/>
              <a:t> Рассадка </a:t>
            </a:r>
            <a:r>
              <a:rPr lang="ru-RU" sz="2000" dirty="0" err="1" smtClean="0"/>
              <a:t>компьтеризированная</a:t>
            </a:r>
            <a:r>
              <a:rPr lang="ru-RU" sz="2000" dirty="0" smtClean="0"/>
              <a:t>!  Экзаменуемый должен сесть</a:t>
            </a:r>
          </a:p>
          <a:p>
            <a:r>
              <a:rPr lang="ru-RU" sz="2000" dirty="0" smtClean="0"/>
              <a:t>     на то место,  куда указано при регистрации.</a:t>
            </a:r>
          </a:p>
          <a:p>
            <a:r>
              <a:rPr lang="ru-RU" sz="2000" dirty="0" smtClean="0">
                <a:solidFill>
                  <a:srgbClr val="C00000"/>
                </a:solidFill>
              </a:rPr>
              <a:t>*</a:t>
            </a:r>
            <a:r>
              <a:rPr lang="ru-RU" sz="2000" dirty="0" smtClean="0"/>
              <a:t>  Время  обработки бланков не включается в экзаменационное.</a:t>
            </a:r>
            <a:endParaRPr lang="ru-RU" sz="2000" dirty="0"/>
          </a:p>
        </p:txBody>
      </p:sp>
      <p:sp>
        <p:nvSpPr>
          <p:cNvPr id="5" name="TextBox 4"/>
          <p:cNvSpPr txBox="1"/>
          <p:nvPr/>
        </p:nvSpPr>
        <p:spPr>
          <a:xfrm>
            <a:off x="706740" y="2500389"/>
            <a:ext cx="7604774" cy="707886"/>
          </a:xfrm>
          <a:prstGeom prst="rect">
            <a:avLst/>
          </a:prstGeom>
          <a:noFill/>
        </p:spPr>
        <p:txBody>
          <a:bodyPr wrap="none" rtlCol="0">
            <a:spAutoFit/>
          </a:bodyPr>
          <a:lstStyle/>
          <a:p>
            <a:r>
              <a:rPr lang="ru-RU" sz="2000" dirty="0" smtClean="0">
                <a:solidFill>
                  <a:srgbClr val="C00000"/>
                </a:solidFill>
              </a:rPr>
              <a:t>*</a:t>
            </a:r>
            <a:r>
              <a:rPr lang="ru-RU" sz="2000" dirty="0" smtClean="0"/>
              <a:t> В течение всего экзамена можно пользоваться орфографическим </a:t>
            </a:r>
          </a:p>
          <a:p>
            <a:r>
              <a:rPr lang="ru-RU" sz="2000" dirty="0" smtClean="0"/>
              <a:t>   словарем,   не содержащим правил по орфографии и пунктуации.</a:t>
            </a:r>
            <a:endParaRPr lang="ru-RU" sz="2000" dirty="0"/>
          </a:p>
        </p:txBody>
      </p:sp>
      <p:sp>
        <p:nvSpPr>
          <p:cNvPr id="6" name="TextBox 5"/>
          <p:cNvSpPr txBox="1"/>
          <p:nvPr/>
        </p:nvSpPr>
        <p:spPr>
          <a:xfrm>
            <a:off x="708006" y="3317253"/>
            <a:ext cx="7728462" cy="400110"/>
          </a:xfrm>
          <a:prstGeom prst="rect">
            <a:avLst/>
          </a:prstGeom>
          <a:noFill/>
        </p:spPr>
        <p:txBody>
          <a:bodyPr wrap="none" rtlCol="0">
            <a:spAutoFit/>
          </a:bodyPr>
          <a:lstStyle/>
          <a:p>
            <a:r>
              <a:rPr lang="ru-RU" sz="2000" dirty="0" smtClean="0">
                <a:solidFill>
                  <a:srgbClr val="C00000"/>
                </a:solidFill>
              </a:rPr>
              <a:t>* </a:t>
            </a:r>
            <a:r>
              <a:rPr lang="ru-RU" sz="2000" dirty="0" smtClean="0"/>
              <a:t>Карандаш, шариковая ручка, ластик, маркеры и т.д. не разрешены.</a:t>
            </a:r>
            <a:endParaRPr lang="ru-RU" sz="2000" dirty="0"/>
          </a:p>
        </p:txBody>
      </p:sp>
      <p:sp>
        <p:nvSpPr>
          <p:cNvPr id="7" name="TextBox 6"/>
          <p:cNvSpPr txBox="1"/>
          <p:nvPr/>
        </p:nvSpPr>
        <p:spPr>
          <a:xfrm>
            <a:off x="696765" y="3792741"/>
            <a:ext cx="8082341" cy="1323439"/>
          </a:xfrm>
          <a:prstGeom prst="rect">
            <a:avLst/>
          </a:prstGeom>
          <a:noFill/>
        </p:spPr>
        <p:txBody>
          <a:bodyPr wrap="none" rtlCol="0">
            <a:spAutoFit/>
          </a:bodyPr>
          <a:lstStyle/>
          <a:p>
            <a:r>
              <a:rPr lang="ru-RU" sz="2000" dirty="0" smtClean="0">
                <a:solidFill>
                  <a:srgbClr val="C00000"/>
                </a:solidFill>
              </a:rPr>
              <a:t>*</a:t>
            </a:r>
            <a:r>
              <a:rPr lang="ru-RU" sz="2000" dirty="0" smtClean="0"/>
              <a:t> Изложение  - механический текст. </a:t>
            </a:r>
          </a:p>
          <a:p>
            <a:r>
              <a:rPr lang="ru-RU" sz="2000" dirty="0" smtClean="0">
                <a:solidFill>
                  <a:srgbClr val="C00000"/>
                </a:solidFill>
              </a:rPr>
              <a:t>*</a:t>
            </a:r>
            <a:r>
              <a:rPr lang="ru-RU" sz="2000" dirty="0" smtClean="0"/>
              <a:t> Между первым и вторым прочтением  промежуток – 3-4 минуты.</a:t>
            </a:r>
          </a:p>
          <a:p>
            <a:r>
              <a:rPr lang="ru-RU" sz="2000" dirty="0" smtClean="0">
                <a:solidFill>
                  <a:srgbClr val="C00000"/>
                </a:solidFill>
              </a:rPr>
              <a:t>*</a:t>
            </a:r>
            <a:r>
              <a:rPr lang="ru-RU" sz="2000" dirty="0" smtClean="0"/>
              <a:t> Экзаменуемый  может делать записи во время прослушивания текста.</a:t>
            </a:r>
          </a:p>
          <a:p>
            <a:r>
              <a:rPr lang="ru-RU" sz="2000" dirty="0" smtClean="0">
                <a:solidFill>
                  <a:srgbClr val="C00000"/>
                </a:solidFill>
              </a:rPr>
              <a:t>* </a:t>
            </a:r>
            <a:r>
              <a:rPr lang="ru-RU" sz="2000" dirty="0" smtClean="0"/>
              <a:t>Листы для черновых записей будут выданы на экзамене.</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1C5C7EFC-FB93-4B0A-97A4-5DFF6022B23C}" type="slidenum">
              <a:rPr lang="ru-RU" smtClean="0"/>
              <a:pPr/>
              <a:t>6</a:t>
            </a:fld>
            <a:endParaRPr lang="ru-RU"/>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7" name="TextBox 6"/>
          <p:cNvSpPr txBox="1"/>
          <p:nvPr/>
        </p:nvSpPr>
        <p:spPr>
          <a:xfrm>
            <a:off x="5174672" y="0"/>
            <a:ext cx="3839513" cy="369332"/>
          </a:xfrm>
          <a:prstGeom prst="rect">
            <a:avLst/>
          </a:prstGeom>
          <a:solidFill>
            <a:srgbClr val="FFFF00"/>
          </a:solidFill>
        </p:spPr>
        <p:txBody>
          <a:bodyPr wrap="none" rtlCol="0">
            <a:spAutoFit/>
          </a:bodyPr>
          <a:lstStyle/>
          <a:p>
            <a:r>
              <a:rPr lang="ru-RU" b="1" dirty="0" smtClean="0"/>
              <a:t> Проведение ОГЭ по русскому языку</a:t>
            </a:r>
            <a:endParaRPr lang="ru-RU" b="1" dirty="0"/>
          </a:p>
        </p:txBody>
      </p:sp>
      <p:pic>
        <p:nvPicPr>
          <p:cNvPr id="1031" name="Picture 7" descr="D:\USERS\desktop\БЛАНК 1.jpg"/>
          <p:cNvPicPr>
            <a:picLocks noChangeAspect="1" noChangeArrowheads="1"/>
          </p:cNvPicPr>
          <p:nvPr/>
        </p:nvPicPr>
        <p:blipFill>
          <a:blip r:embed="rId3"/>
          <a:srcRect/>
          <a:stretch>
            <a:fillRect/>
          </a:stretch>
        </p:blipFill>
        <p:spPr bwMode="auto">
          <a:xfrm rot="16200000">
            <a:off x="-840042" y="1133967"/>
            <a:ext cx="6585439" cy="4563687"/>
          </a:xfrm>
          <a:prstGeom prst="rect">
            <a:avLst/>
          </a:prstGeom>
          <a:noFill/>
        </p:spPr>
      </p:pic>
      <p:pic>
        <p:nvPicPr>
          <p:cNvPr id="1032" name="Picture 8" descr="D:\USERS\desktop\бланк ответов 2 ОГЭ 2015.jpg"/>
          <p:cNvPicPr>
            <a:picLocks noChangeAspect="1" noChangeArrowheads="1"/>
          </p:cNvPicPr>
          <p:nvPr/>
        </p:nvPicPr>
        <p:blipFill>
          <a:blip r:embed="rId4"/>
          <a:srcRect/>
          <a:stretch>
            <a:fillRect/>
          </a:stretch>
        </p:blipFill>
        <p:spPr bwMode="auto">
          <a:xfrm>
            <a:off x="4784148" y="475014"/>
            <a:ext cx="4217348" cy="62215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8080"/>
            </a:gs>
            <a:gs pos="50000">
              <a:srgbClr val="006666"/>
            </a:gs>
            <a:gs pos="100000">
              <a:srgbClr val="009999"/>
            </a:gs>
          </a:gsLst>
          <a:lin ang="5400000" scaled="0"/>
        </a:gra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C5C7EFC-FB93-4B0A-97A4-5DFF6022B23C}" type="slidenum">
              <a:rPr lang="ru-RU" smtClean="0"/>
              <a:pPr/>
              <a:t>7</a:t>
            </a:fld>
            <a:endParaRPr lang="ru-RU"/>
          </a:p>
        </p:txBody>
      </p:sp>
      <p:sp>
        <p:nvSpPr>
          <p:cNvPr id="3" name="TextBox 2"/>
          <p:cNvSpPr txBox="1"/>
          <p:nvPr/>
        </p:nvSpPr>
        <p:spPr>
          <a:xfrm>
            <a:off x="249381" y="201881"/>
            <a:ext cx="2132315" cy="954107"/>
          </a:xfrm>
          <a:prstGeom prst="rect">
            <a:avLst/>
          </a:prstGeom>
          <a:noFill/>
        </p:spPr>
        <p:txBody>
          <a:bodyPr wrap="none" rtlCol="0">
            <a:spAutoFit/>
          </a:bodyPr>
          <a:lstStyle/>
          <a:p>
            <a:r>
              <a:rPr lang="ru-RU" sz="2800" b="1" dirty="0" smtClean="0">
                <a:solidFill>
                  <a:schemeClr val="bg1"/>
                </a:solidFill>
              </a:rPr>
              <a:t> Обратите  </a:t>
            </a:r>
          </a:p>
          <a:p>
            <a:r>
              <a:rPr lang="ru-RU" sz="2800" b="1" dirty="0" smtClean="0">
                <a:solidFill>
                  <a:schemeClr val="bg1"/>
                </a:solidFill>
              </a:rPr>
              <a:t> внимание!  </a:t>
            </a:r>
            <a:endParaRPr lang="ru-RU" sz="2800" b="1" dirty="0">
              <a:solidFill>
                <a:schemeClr val="bg1"/>
              </a:solidFill>
            </a:endParaRPr>
          </a:p>
        </p:txBody>
      </p:sp>
      <p:sp>
        <p:nvSpPr>
          <p:cNvPr id="4" name="Прямоугольник 3"/>
          <p:cNvSpPr/>
          <p:nvPr/>
        </p:nvSpPr>
        <p:spPr>
          <a:xfrm>
            <a:off x="2200656" y="205973"/>
            <a:ext cx="6370320" cy="923330"/>
          </a:xfrm>
          <a:prstGeom prst="rect">
            <a:avLst/>
          </a:prstGeom>
          <a:solidFill>
            <a:srgbClr val="FFFFCD"/>
          </a:solidFill>
          <a:ln>
            <a:solidFill>
              <a:schemeClr val="accent1"/>
            </a:solidFill>
          </a:ln>
          <a:effectLst>
            <a:outerShdw blurRad="50800" dist="38100" dir="5400000" algn="t" rotWithShape="0">
              <a:prstClr val="black">
                <a:alpha val="40000"/>
              </a:prstClr>
            </a:outerShdw>
          </a:effectLst>
        </p:spPr>
        <p:txBody>
          <a:bodyPr wrap="square">
            <a:spAutoFit/>
          </a:bodyPr>
          <a:lstStyle/>
          <a:p>
            <a:r>
              <a:rPr lang="ru-RU" dirty="0" smtClean="0"/>
              <a:t>Все машиночитаемые бланки заполняются яркими </a:t>
            </a:r>
            <a:r>
              <a:rPr lang="ru-RU" b="1" dirty="0" smtClean="0">
                <a:solidFill>
                  <a:srgbClr val="C00000"/>
                </a:solidFill>
              </a:rPr>
              <a:t>черными </a:t>
            </a:r>
            <a:r>
              <a:rPr lang="ru-RU" dirty="0" smtClean="0"/>
              <a:t>чернилами.  Допускается использование только  </a:t>
            </a:r>
            <a:r>
              <a:rPr lang="ru-RU" dirty="0" err="1" smtClean="0"/>
              <a:t>гелевой</a:t>
            </a:r>
            <a:r>
              <a:rPr lang="ru-RU" dirty="0" smtClean="0"/>
              <a:t> или капиллярной ручек.</a:t>
            </a:r>
            <a:endParaRPr lang="ru-RU" dirty="0"/>
          </a:p>
        </p:txBody>
      </p:sp>
      <p:sp>
        <p:nvSpPr>
          <p:cNvPr id="6" name="Прямоугольник 5"/>
          <p:cNvSpPr/>
          <p:nvPr/>
        </p:nvSpPr>
        <p:spPr>
          <a:xfrm>
            <a:off x="192143" y="1256998"/>
            <a:ext cx="3977521" cy="1200329"/>
          </a:xfrm>
          <a:prstGeom prst="rect">
            <a:avLst/>
          </a:prstGeom>
          <a:solidFill>
            <a:srgbClr val="FFFFCD"/>
          </a:solidFill>
          <a:effectLst>
            <a:outerShdw blurRad="50800" dist="38100" algn="l" rotWithShape="0">
              <a:prstClr val="black">
                <a:alpha val="40000"/>
              </a:prstClr>
            </a:outerShdw>
          </a:effectLst>
        </p:spPr>
        <p:txBody>
          <a:bodyPr wrap="square">
            <a:spAutoFit/>
          </a:bodyPr>
          <a:lstStyle/>
          <a:p>
            <a:r>
              <a:rPr lang="ru-RU" dirty="0" smtClean="0"/>
              <a:t>Каждое поле в бланках заполняется, начиная </a:t>
            </a:r>
            <a:r>
              <a:rPr lang="ru-RU" b="1" dirty="0" smtClean="0">
                <a:solidFill>
                  <a:srgbClr val="C00000"/>
                </a:solidFill>
              </a:rPr>
              <a:t>с первой </a:t>
            </a:r>
            <a:r>
              <a:rPr lang="ru-RU" dirty="0" smtClean="0"/>
              <a:t>клетки (в том числе и поля для занесения фамилии, имени и отчества участника ОГЭ). </a:t>
            </a:r>
            <a:endParaRPr lang="ru-RU" dirty="0"/>
          </a:p>
        </p:txBody>
      </p:sp>
      <p:sp>
        <p:nvSpPr>
          <p:cNvPr id="7" name="Прямоугольник 6"/>
          <p:cNvSpPr/>
          <p:nvPr/>
        </p:nvSpPr>
        <p:spPr>
          <a:xfrm>
            <a:off x="4352465" y="1229151"/>
            <a:ext cx="4572000" cy="1200329"/>
          </a:xfrm>
          <a:prstGeom prst="rect">
            <a:avLst/>
          </a:prstGeom>
          <a:solidFill>
            <a:srgbClr val="FFFFCD"/>
          </a:solidFill>
          <a:effectLst>
            <a:outerShdw blurRad="50800" dist="38100" dir="2700000" algn="tl" rotWithShape="0">
              <a:prstClr val="black">
                <a:alpha val="40000"/>
              </a:prstClr>
            </a:outerShdw>
          </a:effectLst>
        </p:spPr>
        <p:txBody>
          <a:bodyPr>
            <a:spAutoFit/>
          </a:bodyPr>
          <a:lstStyle/>
          <a:p>
            <a:r>
              <a:rPr lang="ru-RU" dirty="0" smtClean="0"/>
              <a:t>На бланке ответов №2, а также на дополнительном бланке ответов №2 не должно быть пометок, содержащих </a:t>
            </a:r>
            <a:r>
              <a:rPr lang="ru-RU" b="1" dirty="0" smtClean="0">
                <a:solidFill>
                  <a:srgbClr val="C00000"/>
                </a:solidFill>
              </a:rPr>
              <a:t>информацию о личности участника ОГЭ.</a:t>
            </a:r>
            <a:endParaRPr lang="ru-RU" b="1" dirty="0">
              <a:solidFill>
                <a:srgbClr val="C00000"/>
              </a:solidFill>
            </a:endParaRPr>
          </a:p>
        </p:txBody>
      </p:sp>
      <p:pic>
        <p:nvPicPr>
          <p:cNvPr id="2050" name="Picture 2" descr="D:\USERS\desktop\2015-11-04_174532.jpg"/>
          <p:cNvPicPr>
            <a:picLocks noChangeAspect="1" noChangeArrowheads="1"/>
          </p:cNvPicPr>
          <p:nvPr/>
        </p:nvPicPr>
        <p:blipFill>
          <a:blip r:embed="rId2"/>
          <a:srcRect/>
          <a:stretch>
            <a:fillRect/>
          </a:stretch>
        </p:blipFill>
        <p:spPr bwMode="auto">
          <a:xfrm>
            <a:off x="1266254" y="2644071"/>
            <a:ext cx="6562725" cy="1866900"/>
          </a:xfrm>
          <a:prstGeom prst="rect">
            <a:avLst/>
          </a:prstGeom>
          <a:noFill/>
          <a:effectLst>
            <a:outerShdw blurRad="50800" dist="38100" algn="l" rotWithShape="0">
              <a:prstClr val="black">
                <a:alpha val="40000"/>
              </a:prstClr>
            </a:outerShdw>
          </a:effectLst>
        </p:spPr>
      </p:pic>
      <p:pic>
        <p:nvPicPr>
          <p:cNvPr id="2051" name="Picture 3" descr="D:\USERS\desktop\2015-11-04_174653.jpg"/>
          <p:cNvPicPr>
            <a:picLocks noChangeAspect="1" noChangeArrowheads="1"/>
          </p:cNvPicPr>
          <p:nvPr/>
        </p:nvPicPr>
        <p:blipFill>
          <a:blip r:embed="rId3"/>
          <a:srcRect/>
          <a:stretch>
            <a:fillRect/>
          </a:stretch>
        </p:blipFill>
        <p:spPr bwMode="auto">
          <a:xfrm>
            <a:off x="1242634" y="4647867"/>
            <a:ext cx="6638925" cy="866775"/>
          </a:xfrm>
          <a:prstGeom prst="rect">
            <a:avLst/>
          </a:prstGeom>
          <a:noFill/>
          <a:effectLst>
            <a:outerShdw blurRad="50800" dist="38100" algn="l" rotWithShape="0">
              <a:prstClr val="black">
                <a:alpha val="40000"/>
              </a:prstClr>
            </a:outerShdw>
          </a:effectLst>
        </p:spPr>
      </p:pic>
      <p:sp>
        <p:nvSpPr>
          <p:cNvPr id="10" name="Прямоугольник 9"/>
          <p:cNvSpPr/>
          <p:nvPr/>
        </p:nvSpPr>
        <p:spPr>
          <a:xfrm>
            <a:off x="273132" y="5768417"/>
            <a:ext cx="8668987" cy="646331"/>
          </a:xfrm>
          <a:prstGeom prst="rect">
            <a:avLst/>
          </a:prstGeom>
          <a:solidFill>
            <a:srgbClr val="FFFFCD"/>
          </a:solidFill>
          <a:ln>
            <a:solidFill>
              <a:schemeClr val="accent1"/>
            </a:solidFill>
          </a:ln>
          <a:effectLst>
            <a:outerShdw blurRad="50800" dist="38100" algn="l" rotWithShape="0">
              <a:prstClr val="black">
                <a:alpha val="40000"/>
              </a:prstClr>
            </a:outerShdw>
          </a:effectLst>
        </p:spPr>
        <p:txBody>
          <a:bodyPr wrap="square">
            <a:spAutoFit/>
          </a:bodyPr>
          <a:lstStyle/>
          <a:p>
            <a:r>
              <a:rPr lang="ru-RU" dirty="0" smtClean="0"/>
              <a:t>В бланке ответов № 2 экзаменуемый  выполняет записи </a:t>
            </a:r>
            <a:r>
              <a:rPr lang="ru-RU" b="1" i="1" dirty="0" smtClean="0"/>
              <a:t>аккуратным разборчивым почерком</a:t>
            </a:r>
            <a:r>
              <a:rPr lang="ru-RU" dirty="0" smtClean="0"/>
              <a:t>, не вынося записи за границы  бланка.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33984" y="1328928"/>
            <a:ext cx="7961376" cy="369331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tab pos="193675"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Каждый вариант КИМ состоит из трёх частей и включает в себя 15 заданий, различающихся формой и спецификой.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tab pos="193675"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Часть 1 – сжатое изложение  изложение (задание 1).</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tab pos="193675"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Часть 2 (задания 2-14) - задания с кратким ответом.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tab pos="193675"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В экзаменационной работе предложены следующие разновидности заданий с кратким ответом: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79400" algn="l" defTabSz="914400" rtl="0" eaLnBrk="0" fontAlgn="base" latinLnBrk="0" hangingPunct="0">
              <a:lnSpc>
                <a:spcPct val="100000"/>
              </a:lnSpc>
              <a:spcBef>
                <a:spcPct val="0"/>
              </a:spcBef>
              <a:spcAft>
                <a:spcPct val="0"/>
              </a:spcAft>
              <a:buClrTx/>
              <a:buSzTx/>
              <a:buFontTx/>
              <a:buChar char="•"/>
              <a:tabLst>
                <a:tab pos="193675"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задания открытого типа на запись самостоятельно сформулированного  краткого ответа;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79400" algn="l" defTabSz="914400" rtl="0" eaLnBrk="0" fontAlgn="base" latinLnBrk="0" hangingPunct="0">
              <a:lnSpc>
                <a:spcPct val="100000"/>
              </a:lnSpc>
              <a:spcBef>
                <a:spcPct val="0"/>
              </a:spcBef>
              <a:spcAft>
                <a:spcPct val="0"/>
              </a:spcAft>
              <a:buClrTx/>
              <a:buSzTx/>
              <a:buFontTx/>
              <a:buChar char="•"/>
              <a:tabLst>
                <a:tab pos="193675"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задания на выбор и запись одного правильного ответа из предложенного перечня ответов.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tab pos="193675" algn="l"/>
              </a:tabLst>
            </a:pPr>
            <a:r>
              <a:rPr kumimoji="0" lang="ru-RU" b="0" i="0" u="none" strike="noStrike" cap="none" normalizeH="0" baseline="0" dirty="0" smtClean="0">
                <a:ln>
                  <a:noFill/>
                </a:ln>
                <a:solidFill>
                  <a:schemeClr val="tx1"/>
                </a:solidFill>
                <a:effectLst/>
                <a:latin typeface="Arial" pitchFamily="34" charset="0"/>
                <a:ea typeface="Gulim" pitchFamily="34" charset="-127"/>
                <a:cs typeface="Arial" pitchFamily="34" charset="0"/>
              </a:rPr>
              <a:t>Часть 3 (альтернативное задание 15) - задание открытого типа с развёрнутым ответом (сочинение), проверяющее умение создавать собственное высказывание на основе прочитанного текста.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1C5C7EFC-FB93-4B0A-97A4-5DFF6022B23C}" type="slidenum">
              <a:rPr lang="ru-RU" smtClean="0"/>
              <a:pPr/>
              <a:t>8</a:t>
            </a:fld>
            <a:endParaRPr lang="ru-RU"/>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6" name="Прямоугольник 5"/>
          <p:cNvSpPr/>
          <p:nvPr/>
        </p:nvSpPr>
        <p:spPr>
          <a:xfrm>
            <a:off x="510638" y="661037"/>
            <a:ext cx="8253351" cy="5632311"/>
          </a:xfrm>
          <a:prstGeom prst="rect">
            <a:avLst/>
          </a:prstGeom>
        </p:spPr>
        <p:txBody>
          <a:bodyPr wrap="square">
            <a:spAutoFit/>
          </a:bodyPr>
          <a:lstStyle/>
          <a:p>
            <a:r>
              <a:rPr lang="ru-RU" dirty="0" smtClean="0"/>
              <a:t>           Прожить жизнь с достоинством и получить радость человеку позволяет настоящая цель. Если человек живет, чтобы приносить людям добро, облегчать их страдания при болезнях, давать людям радость, то он ставит себе цель, достойную человека. Если человек ставит перед собой задачу приобрести все элементарные материальные блага: машину, дачу, мебельный гарнитур, - он допускает роковую ошибку.</a:t>
            </a:r>
          </a:p>
          <a:p>
            <a:r>
              <a:rPr lang="ru-RU" dirty="0" smtClean="0"/>
              <a:t>          Ставя себе целью карьеру или приобретательство, человек испытывает в сумме гораздо больше огорчений, чем радостей, и рискует потерять всё. Не повысили в должности – огорчение; не успел купить марку для своей коллекции – огорчение; у кого-то лучшая, чем у тебя, мебель или лучшая машина – опять огорчение. Еще какое! А что может потерять человек, который радовался каждому своему доброму делу? Важно только, чтобы добро, которое человек делает, было бы его внутренней потребностью, шло от умного сердца, а не только от головы.</a:t>
            </a:r>
          </a:p>
          <a:p>
            <a:r>
              <a:rPr lang="ru-RU" dirty="0" smtClean="0"/>
              <a:t>            Поэтому главной жизненной задачей должна быть обязательно задача шире, чем просто личностная. Она не должна быть замкнута только на собственных удачах и неудачах. Она должна диктоваться добротой к людям, любовью к семье, к своему городу, к своему народу, стране, ко всей Вселенной.</a:t>
            </a:r>
          </a:p>
          <a:p>
            <a:r>
              <a:rPr lang="ru-RU" dirty="0" smtClean="0"/>
              <a:t>(По Д. Лихачеву.)   </a:t>
            </a:r>
            <a:r>
              <a:rPr lang="ru-RU" b="1" dirty="0" smtClean="0"/>
              <a:t>172 слова</a:t>
            </a:r>
          </a:p>
          <a:p>
            <a:r>
              <a:rPr lang="ru-RU" dirty="0" smtClean="0"/>
              <a:t>.</a:t>
            </a:r>
            <a:endParaRPr lang="ru-RU" dirty="0"/>
          </a:p>
        </p:txBody>
      </p:sp>
      <p:pic>
        <p:nvPicPr>
          <p:cNvPr id="7" name="Текст 1.mp3">
            <a:hlinkClick r:id="" action="ppaction://media"/>
          </p:cNvPr>
          <p:cNvPicPr>
            <a:picLocks noRot="1" noChangeAspect="1"/>
          </p:cNvPicPr>
          <p:nvPr>
            <a:audioFile r:link="rId1"/>
          </p:nvPr>
        </p:nvPicPr>
        <p:blipFill>
          <a:blip r:embed="rId4"/>
          <a:stretch>
            <a:fillRect/>
          </a:stretch>
        </p:blipFill>
        <p:spPr>
          <a:xfrm>
            <a:off x="7970322" y="5497286"/>
            <a:ext cx="304800" cy="304800"/>
          </a:xfrm>
          <a:prstGeom prst="rect">
            <a:avLst/>
          </a:prstGeom>
        </p:spPr>
      </p:pic>
      <p:sp>
        <p:nvSpPr>
          <p:cNvPr id="8" name="Прямоугольник 7"/>
          <p:cNvSpPr/>
          <p:nvPr/>
        </p:nvSpPr>
        <p:spPr>
          <a:xfrm>
            <a:off x="182003" y="0"/>
            <a:ext cx="1561454"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Текст</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732"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2" name="Номер слайда 1"/>
          <p:cNvSpPr>
            <a:spLocks noGrp="1"/>
          </p:cNvSpPr>
          <p:nvPr>
            <p:ph type="sldNum" sz="quarter" idx="12"/>
          </p:nvPr>
        </p:nvSpPr>
        <p:spPr/>
        <p:txBody>
          <a:bodyPr/>
          <a:lstStyle/>
          <a:p>
            <a:fld id="{1C5C7EFC-FB93-4B0A-97A4-5DFF6022B23C}" type="slidenum">
              <a:rPr lang="ru-RU" smtClean="0"/>
              <a:pPr/>
              <a:t>9</a:t>
            </a:fld>
            <a:endParaRPr lang="ru-RU"/>
          </a:p>
        </p:txBody>
      </p:sp>
      <p:sp>
        <p:nvSpPr>
          <p:cNvPr id="3" name="Прямоугольник 2"/>
          <p:cNvSpPr/>
          <p:nvPr/>
        </p:nvSpPr>
        <p:spPr>
          <a:xfrm>
            <a:off x="558142" y="1633984"/>
            <a:ext cx="8134596" cy="3139321"/>
          </a:xfrm>
          <a:prstGeom prst="rect">
            <a:avLst/>
          </a:prstGeom>
        </p:spPr>
        <p:txBody>
          <a:bodyPr wrap="square">
            <a:spAutoFit/>
          </a:bodyPr>
          <a:lstStyle/>
          <a:p>
            <a:r>
              <a:rPr lang="ru-RU" dirty="0" smtClean="0"/>
              <a:t>              Прожить жизнь с достоинством и получить радость человеку позволяет настоящая цель .Если человек живет, чтобы приносить добро, он ставит достойную цель. Если же цель – приобрести материальные блага, то человек совершает роковую ошибку. </a:t>
            </a:r>
          </a:p>
          <a:p>
            <a:r>
              <a:rPr lang="ru-RU" dirty="0" smtClean="0"/>
              <a:t>            Ставя целью карьеру или приобретательство, человек испытывает больше огорчений, чем радостей. Что может потерять тот, который радовался каждому своему доброму делу? Важно только, чтобы сделанное им добро было его внутренней потребностью, шло от сердца.</a:t>
            </a:r>
          </a:p>
          <a:p>
            <a:r>
              <a:rPr lang="ru-RU" dirty="0" smtClean="0"/>
              <a:t>             Главная жизненная задача не должна быть замкнута только на собственных удачах и неудачах, она должна диктоваться добротой к людям, любовью к семье, своему народу, стране. (91 слово)</a:t>
            </a:r>
            <a:endParaRPr lang="ru-RU" dirty="0"/>
          </a:p>
        </p:txBody>
      </p:sp>
      <p:sp>
        <p:nvSpPr>
          <p:cNvPr id="5" name="Прямоугольник 4"/>
          <p:cNvSpPr/>
          <p:nvPr/>
        </p:nvSpPr>
        <p:spPr>
          <a:xfrm>
            <a:off x="277004" y="190005"/>
            <a:ext cx="3071837"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rgbClr val="C00000"/>
                </a:solidFill>
                <a:effectLst>
                  <a:outerShdw blurRad="76200" dist="50800" dir="5400000" algn="tl" rotWithShape="0">
                    <a:srgbClr val="000000">
                      <a:alpha val="65000"/>
                    </a:srgbClr>
                  </a:outerShdw>
                </a:effectLst>
              </a:rPr>
              <a:t>Сжатое изложение</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6" name="Прямоугольник 5"/>
          <p:cNvSpPr/>
          <p:nvPr/>
        </p:nvSpPr>
        <p:spPr>
          <a:xfrm>
            <a:off x="1904241" y="5033640"/>
            <a:ext cx="557312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Компрессия  - до 50%</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791</TotalTime>
  <Words>2184</Words>
  <Application>Microsoft Office PowerPoint</Application>
  <PresentationFormat>Экран (4:3)</PresentationFormat>
  <Paragraphs>312</Paragraphs>
  <Slides>27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777</cp:lastModifiedBy>
  <cp:revision>87</cp:revision>
  <dcterms:created xsi:type="dcterms:W3CDTF">2013-11-19T05:52:05Z</dcterms:created>
  <dcterms:modified xsi:type="dcterms:W3CDTF">2015-11-04T17:25:22Z</dcterms:modified>
</cp:coreProperties>
</file>